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8"/>
  </p:notesMasterIdLst>
  <p:sldIdLst>
    <p:sldId id="256" r:id="rId2"/>
    <p:sldId id="265" r:id="rId3"/>
    <p:sldId id="263" r:id="rId4"/>
    <p:sldId id="274" r:id="rId5"/>
    <p:sldId id="258" r:id="rId6"/>
    <p:sldId id="259" r:id="rId7"/>
    <p:sldId id="257" r:id="rId8"/>
    <p:sldId id="266" r:id="rId9"/>
    <p:sldId id="270" r:id="rId10"/>
    <p:sldId id="264" r:id="rId11"/>
    <p:sldId id="267" r:id="rId12"/>
    <p:sldId id="268" r:id="rId13"/>
    <p:sldId id="275" r:id="rId14"/>
    <p:sldId id="276" r:id="rId15"/>
    <p:sldId id="278" r:id="rId16"/>
    <p:sldId id="279" r:id="rId17"/>
    <p:sldId id="283" r:id="rId18"/>
    <p:sldId id="285" r:id="rId19"/>
    <p:sldId id="295" r:id="rId20"/>
    <p:sldId id="296" r:id="rId21"/>
    <p:sldId id="297" r:id="rId22"/>
    <p:sldId id="272" r:id="rId23"/>
    <p:sldId id="300" r:id="rId24"/>
    <p:sldId id="298" r:id="rId25"/>
    <p:sldId id="281" r:id="rId26"/>
    <p:sldId id="286" r:id="rId27"/>
    <p:sldId id="287" r:id="rId28"/>
    <p:sldId id="282" r:id="rId29"/>
    <p:sldId id="280" r:id="rId30"/>
    <p:sldId id="288" r:id="rId31"/>
    <p:sldId id="289" r:id="rId32"/>
    <p:sldId id="290" r:id="rId33"/>
    <p:sldId id="284" r:id="rId34"/>
    <p:sldId id="292" r:id="rId35"/>
    <p:sldId id="293" r:id="rId36"/>
    <p:sldId id="294" r:id="rId3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95"/>
    <p:restoredTop sz="77054" autoAdjust="0"/>
  </p:normalViewPr>
  <p:slideViewPr>
    <p:cSldViewPr snapToGrid="0" snapToObjects="1">
      <p:cViewPr>
        <p:scale>
          <a:sx n="123" d="100"/>
          <a:sy n="123" d="100"/>
        </p:scale>
        <p:origin x="1432" y="14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notesMaster" Target="notesMasters/notesMaster1.xml"/><Relationship Id="rId39" Type="http://schemas.openxmlformats.org/officeDocument/2006/relationships/presProps" Target="presProps.xml"/><Relationship Id="rId40" Type="http://schemas.openxmlformats.org/officeDocument/2006/relationships/viewProps" Target="viewProps.xml"/><Relationship Id="rId41" Type="http://schemas.openxmlformats.org/officeDocument/2006/relationships/theme" Target="theme/theme1.xml"/><Relationship Id="rId42" Type="http://schemas.openxmlformats.org/officeDocument/2006/relationships/tableStyles" Target="tableStyles.xml"/></Relationships>
</file>

<file path=ppt/media/image1.png>
</file>

<file path=ppt/media/image10.tiff>
</file>

<file path=ppt/media/image11.tiff>
</file>

<file path=ppt/media/image12.png>
</file>

<file path=ppt/media/image13.png>
</file>

<file path=ppt/media/image14.png>
</file>

<file path=ppt/media/image15.tiff>
</file>

<file path=ppt/media/image2.png>
</file>

<file path=ppt/media/image3.png>
</file>

<file path=ppt/media/image4.png>
</file>

<file path=ppt/media/image5.png>
</file>

<file path=ppt/media/image6.png>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88FABEF-3441-B340-B062-91CFDA7F3E10}" type="datetimeFigureOut">
              <a:rPr lang="en-US" smtClean="0"/>
              <a:t>1/17/17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DA817E0-0E5A-3141-829B-962B5C9A97A3}" type="slidenum">
              <a:rPr lang="en-US" smtClean="0"/>
              <a:t>‹#›</a:t>
            </a:fld>
            <a:endParaRPr lang="en-US"/>
          </a:p>
        </p:txBody>
      </p:sp>
    </p:spTree>
    <p:extLst>
      <p:ext uri="{BB962C8B-B14F-4D97-AF65-F5344CB8AC3E}">
        <p14:creationId xmlns:p14="http://schemas.microsoft.com/office/powerpoint/2010/main" val="4121857035"/>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en.wikipedia.org/wiki/Edward_Snowden" TargetMode="External"/><Relationship Id="rId4" Type="http://schemas.openxmlformats.org/officeDocument/2006/relationships/hyperlink" Target="https://en.wikipedia.org/wiki/National_Security_Agency" TargetMode="External"/><Relationship Id="rId5" Type="http://schemas.openxmlformats.org/officeDocument/2006/relationships/hyperlink" Target="https://en.wikipedia.org/wiki/MAC_address#cite_note-13" TargetMode="External"/><Relationship Id="rId6" Type="http://schemas.openxmlformats.org/officeDocument/2006/relationships/hyperlink" Target="https://en.wikipedia.org/wiki/Apple_Inc." TargetMode="External"/><Relationship Id="rId7" Type="http://schemas.openxmlformats.org/officeDocument/2006/relationships/hyperlink" Target="https://en.wikipedia.org/wiki/IOS" TargetMode="External"/><Relationship Id="rId8" Type="http://schemas.openxmlformats.org/officeDocument/2006/relationships/hyperlink" Target="https://en.wikipedia.org/wiki/MAC_address#cite_note-14" TargetMode="External"/><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www.erg.abdn.ac.uk/users/gorry/course/inet-pages/arp.html#Anchor-arp-message" TargetMode="External"/><Relationship Id="rId4" Type="http://schemas.openxmlformats.org/officeDocument/2006/relationships/hyperlink" Target="http://www.erg.abdn.ac.uk/users/gorry/course/inet-pages/ip-address.html" TargetMode="External"/><Relationship Id="rId5" Type="http://schemas.openxmlformats.org/officeDocument/2006/relationships/hyperlink" Target="http://www.erg.abdn.ac.uk/users/gorry/course/intro-pages/uni-b-mcast.html" TargetMode="External"/><Relationship Id="rId6" Type="http://schemas.openxmlformats.org/officeDocument/2006/relationships/hyperlink" Target="http://www.erg.abdn.ac.uk/users/gorry/course/intro-pages/lan.html" TargetMode="External"/><Relationship Id="rId7" Type="http://schemas.openxmlformats.org/officeDocument/2006/relationships/hyperlink" Target="http://www.erg.abdn.ac.uk/users/gorry/course/lan-pages/nic.html" TargetMode="External"/><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3.xml.rels><?xml version="1.0" encoding="UTF-8" standalone="yes"?>
<Relationships xmlns="http://schemas.openxmlformats.org/package/2006/relationships"><Relationship Id="rId11" Type="http://schemas.openxmlformats.org/officeDocument/2006/relationships/hyperlink" Target="https://en.wikipedia.org/wiki/IP_fragmentation" TargetMode="External"/><Relationship Id="rId12" Type="http://schemas.openxmlformats.org/officeDocument/2006/relationships/hyperlink" Target="https://en.wikipedia.org/wiki/Traceroute" TargetMode="External"/><Relationship Id="rId1" Type="http://schemas.openxmlformats.org/officeDocument/2006/relationships/notesMaster" Target="../notesMasters/notesMaster1.xml"/><Relationship Id="rId2" Type="http://schemas.openxmlformats.org/officeDocument/2006/relationships/slide" Target="../slides/slide19.xml"/><Relationship Id="rId3" Type="http://schemas.openxmlformats.org/officeDocument/2006/relationships/hyperlink" Target="https://en.wikipedia.org/wiki/Router_(computing)" TargetMode="External"/><Relationship Id="rId4" Type="http://schemas.openxmlformats.org/officeDocument/2006/relationships/hyperlink" Target="https://en.wikipedia.org/wiki/Datagram" TargetMode="External"/><Relationship Id="rId5" Type="http://schemas.openxmlformats.org/officeDocument/2006/relationships/hyperlink" Target="https://en.wikipedia.org/wiki/Time_to_live" TargetMode="External"/><Relationship Id="rId6" Type="http://schemas.openxmlformats.org/officeDocument/2006/relationships/hyperlink" Target="https://en.wikipedia.org/wiki/ICMP_Time_Exceeded" TargetMode="External"/><Relationship Id="rId7" Type="http://schemas.openxmlformats.org/officeDocument/2006/relationships/hyperlink" Target="https://en.wikipedia.org/wiki/Internet_Control_Message_Protocol#cite_note-7" TargetMode="External"/><Relationship Id="rId8" Type="http://schemas.openxmlformats.org/officeDocument/2006/relationships/hyperlink" Target="https://tools.ietf.org/html/rfc1122" TargetMode="External"/><Relationship Id="rId9" Type="http://schemas.openxmlformats.org/officeDocument/2006/relationships/hyperlink" Target="https://en.wikipedia.org/wiki/Gateway_(telecommunications)" TargetMode="External"/><Relationship Id="rId10" Type="http://schemas.openxmlformats.org/officeDocument/2006/relationships/hyperlink" Target="https://en.wikipedia.org/wiki/Gateway_(computer_networking)" TargetMode="External"/></Relationships>
</file>

<file path=ppt/notesSlides/_rels/notesSlide14.xml.rels><?xml version="1.0" encoding="UTF-8" standalone="yes"?>
<Relationships xmlns="http://schemas.openxmlformats.org/package/2006/relationships"><Relationship Id="rId3" Type="http://schemas.openxmlformats.org/officeDocument/2006/relationships/hyperlink" Target="https://en.wikipedia.org/wiki/Internet_Control_Message_Protocol" TargetMode="External"/><Relationship Id="rId4" Type="http://schemas.openxmlformats.org/officeDocument/2006/relationships/hyperlink" Target="https://en.wikipedia.org/wiki/Router_(computing)" TargetMode="External"/><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According to </a:t>
            </a:r>
            <a:r>
              <a:rPr lang="en-US" sz="1200" b="0" i="0" u="none" strike="noStrike" kern="1200" dirty="0" smtClean="0">
                <a:solidFill>
                  <a:schemeClr val="tx1"/>
                </a:solidFill>
                <a:effectLst/>
                <a:latin typeface="+mn-lt"/>
                <a:ea typeface="+mn-ea"/>
                <a:cs typeface="+mn-cs"/>
                <a:hlinkClick r:id="rId3" tooltip="Edward Snowden"/>
              </a:rPr>
              <a:t>Edward Snowden</a:t>
            </a:r>
            <a:r>
              <a:rPr lang="en-US" sz="1200" b="0" i="0" kern="1200" dirty="0" smtClean="0">
                <a:solidFill>
                  <a:schemeClr val="tx1"/>
                </a:solidFill>
                <a:effectLst/>
                <a:latin typeface="+mn-lt"/>
                <a:ea typeface="+mn-ea"/>
                <a:cs typeface="+mn-cs"/>
              </a:rPr>
              <a:t>, the </a:t>
            </a:r>
            <a:r>
              <a:rPr lang="en-US" sz="1200" b="0" i="0" u="none" strike="noStrike" kern="1200" dirty="0" smtClean="0">
                <a:solidFill>
                  <a:schemeClr val="tx1"/>
                </a:solidFill>
                <a:effectLst/>
                <a:latin typeface="+mn-lt"/>
                <a:ea typeface="+mn-ea"/>
                <a:cs typeface="+mn-cs"/>
                <a:hlinkClick r:id="rId4" tooltip="National Security Agency"/>
              </a:rPr>
              <a:t>National Security Agency</a:t>
            </a:r>
            <a:r>
              <a:rPr lang="en-US" sz="1200" b="0" i="0" kern="1200" dirty="0" smtClean="0">
                <a:solidFill>
                  <a:schemeClr val="tx1"/>
                </a:solidFill>
                <a:effectLst/>
                <a:latin typeface="+mn-lt"/>
                <a:ea typeface="+mn-ea"/>
                <a:cs typeface="+mn-cs"/>
              </a:rPr>
              <a:t> has a system that tracks the movements of everyone in a city by monitoring the MAC addresses of their electronic devices.</a:t>
            </a:r>
            <a:r>
              <a:rPr lang="en-US" sz="1200" b="0" i="0" u="none" strike="noStrike" kern="1200" baseline="30000" dirty="0" smtClean="0">
                <a:solidFill>
                  <a:schemeClr val="tx1"/>
                </a:solidFill>
                <a:effectLst/>
                <a:latin typeface="+mn-lt"/>
                <a:ea typeface="+mn-ea"/>
                <a:cs typeface="+mn-cs"/>
                <a:hlinkClick r:id="rId5"/>
              </a:rPr>
              <a:t>[13]</a:t>
            </a:r>
            <a:r>
              <a:rPr lang="en-US" sz="1200" b="0" i="0" kern="1200" dirty="0" smtClean="0">
                <a:solidFill>
                  <a:schemeClr val="tx1"/>
                </a:solidFill>
                <a:effectLst/>
                <a:latin typeface="+mn-lt"/>
                <a:ea typeface="+mn-ea"/>
                <a:cs typeface="+mn-cs"/>
              </a:rPr>
              <a:t> As a result of users being </a:t>
            </a:r>
            <a:r>
              <a:rPr lang="en-US" sz="1200" b="0" i="0" kern="1200" dirty="0" err="1" smtClean="0">
                <a:solidFill>
                  <a:schemeClr val="tx1"/>
                </a:solidFill>
                <a:effectLst/>
                <a:latin typeface="+mn-lt"/>
                <a:ea typeface="+mn-ea"/>
                <a:cs typeface="+mn-cs"/>
              </a:rPr>
              <a:t>trackable</a:t>
            </a:r>
            <a:r>
              <a:rPr lang="en-US" sz="1200" b="0" i="0" kern="1200" dirty="0" smtClean="0">
                <a:solidFill>
                  <a:schemeClr val="tx1"/>
                </a:solidFill>
                <a:effectLst/>
                <a:latin typeface="+mn-lt"/>
                <a:ea typeface="+mn-ea"/>
                <a:cs typeface="+mn-cs"/>
              </a:rPr>
              <a:t> by their devices' MAC </a:t>
            </a:r>
            <a:r>
              <a:rPr lang="en-US" sz="1200" b="0" i="0" kern="1200" dirty="0" err="1" smtClean="0">
                <a:solidFill>
                  <a:schemeClr val="tx1"/>
                </a:solidFill>
                <a:effectLst/>
                <a:latin typeface="+mn-lt"/>
                <a:ea typeface="+mn-ea"/>
                <a:cs typeface="+mn-cs"/>
              </a:rPr>
              <a:t>addresses,</a:t>
            </a:r>
            <a:r>
              <a:rPr lang="en-US" sz="1200" b="0" i="0" u="none" strike="noStrike" kern="1200" dirty="0" err="1" smtClean="0">
                <a:solidFill>
                  <a:schemeClr val="tx1"/>
                </a:solidFill>
                <a:effectLst/>
                <a:latin typeface="+mn-lt"/>
                <a:ea typeface="+mn-ea"/>
                <a:cs typeface="+mn-cs"/>
                <a:hlinkClick r:id="rId6" tooltip="Apple Inc."/>
              </a:rPr>
              <a:t>Apple</a:t>
            </a:r>
            <a:r>
              <a:rPr lang="en-US" sz="1200" b="0" i="0" u="none" strike="noStrike" kern="1200" dirty="0" smtClean="0">
                <a:solidFill>
                  <a:schemeClr val="tx1"/>
                </a:solidFill>
                <a:effectLst/>
                <a:latin typeface="+mn-lt"/>
                <a:ea typeface="+mn-ea"/>
                <a:cs typeface="+mn-cs"/>
                <a:hlinkClick r:id="rId6" tooltip="Apple Inc."/>
              </a:rPr>
              <a:t> Inc.</a:t>
            </a:r>
            <a:r>
              <a:rPr lang="en-US" sz="1200" b="0" i="0" kern="1200" dirty="0" smtClean="0">
                <a:solidFill>
                  <a:schemeClr val="tx1"/>
                </a:solidFill>
                <a:effectLst/>
                <a:latin typeface="+mn-lt"/>
                <a:ea typeface="+mn-ea"/>
                <a:cs typeface="+mn-cs"/>
              </a:rPr>
              <a:t> has started using random MAC addresses in their </a:t>
            </a:r>
            <a:r>
              <a:rPr lang="en-US" sz="1200" b="0" i="0" u="none" strike="noStrike" kern="1200" dirty="0" smtClean="0">
                <a:solidFill>
                  <a:schemeClr val="tx1"/>
                </a:solidFill>
                <a:effectLst/>
                <a:latin typeface="+mn-lt"/>
                <a:ea typeface="+mn-ea"/>
                <a:cs typeface="+mn-cs"/>
                <a:hlinkClick r:id="rId7" tooltip="IOS"/>
              </a:rPr>
              <a:t>iOS</a:t>
            </a:r>
            <a:r>
              <a:rPr lang="en-US" sz="1200" b="0" i="0" kern="1200" dirty="0" smtClean="0">
                <a:solidFill>
                  <a:schemeClr val="tx1"/>
                </a:solidFill>
                <a:effectLst/>
                <a:latin typeface="+mn-lt"/>
                <a:ea typeface="+mn-ea"/>
                <a:cs typeface="+mn-cs"/>
              </a:rPr>
              <a:t> line of devices while scanning for networks.</a:t>
            </a:r>
            <a:r>
              <a:rPr lang="en-US" sz="1200" b="0" i="0" u="none" strike="noStrike" kern="1200" baseline="30000" dirty="0" smtClean="0">
                <a:solidFill>
                  <a:schemeClr val="tx1"/>
                </a:solidFill>
                <a:effectLst/>
                <a:latin typeface="+mn-lt"/>
                <a:ea typeface="+mn-ea"/>
                <a:cs typeface="+mn-cs"/>
                <a:hlinkClick r:id="rId8"/>
              </a:rPr>
              <a:t>[14]</a:t>
            </a:r>
            <a:r>
              <a:rPr lang="en-US" sz="1200" b="0" i="0" kern="1200" dirty="0" smtClean="0">
                <a:solidFill>
                  <a:schemeClr val="tx1"/>
                </a:solidFill>
                <a:effectLst/>
                <a:latin typeface="+mn-lt"/>
                <a:ea typeface="+mn-ea"/>
                <a:cs typeface="+mn-cs"/>
              </a:rPr>
              <a:t> If random MAC addresses are not used, researchers have confirmed that it is possible to link a real identity to a particular wireless MAC address.</a:t>
            </a:r>
            <a:endParaRPr lang="en-US" dirty="0"/>
          </a:p>
        </p:txBody>
      </p:sp>
      <p:sp>
        <p:nvSpPr>
          <p:cNvPr id="4" name="Slide Number Placeholder 3"/>
          <p:cNvSpPr>
            <a:spLocks noGrp="1"/>
          </p:cNvSpPr>
          <p:nvPr>
            <p:ph type="sldNum" sz="quarter" idx="10"/>
          </p:nvPr>
        </p:nvSpPr>
        <p:spPr/>
        <p:txBody>
          <a:bodyPr/>
          <a:lstStyle/>
          <a:p>
            <a:fld id="{8DA817E0-0E5A-3141-829B-962B5C9A97A3}" type="slidenum">
              <a:rPr lang="en-US" smtClean="0"/>
              <a:t>4</a:t>
            </a:fld>
            <a:endParaRPr lang="en-US"/>
          </a:p>
        </p:txBody>
      </p:sp>
    </p:spTree>
    <p:extLst>
      <p:ext uri="{BB962C8B-B14F-4D97-AF65-F5344CB8AC3E}">
        <p14:creationId xmlns:p14="http://schemas.microsoft.com/office/powerpoint/2010/main" val="20229208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ICMP control message protocol: For IP network management and administration. It does not carry application data for detecting</a:t>
            </a:r>
            <a:r>
              <a:rPr lang="en-US" baseline="0" dirty="0" smtClean="0"/>
              <a:t> and </a:t>
            </a:r>
            <a:r>
              <a:rPr lang="en-US" baseline="0" dirty="0" err="1" smtClean="0"/>
              <a:t>traceroute</a:t>
            </a:r>
            <a:endParaRPr lang="en-US" baseline="0" dirty="0" smtClean="0"/>
          </a:p>
          <a:p>
            <a:endParaRPr lang="en-US" baseline="0" dirty="0" smtClean="0"/>
          </a:p>
          <a:p>
            <a:r>
              <a:rPr lang="en-US" dirty="0" smtClean="0"/>
              <a:t>Internet</a:t>
            </a:r>
            <a:r>
              <a:rPr lang="en-US" baseline="0" dirty="0" smtClean="0"/>
              <a:t> Protocol Suite</a:t>
            </a:r>
          </a:p>
          <a:p>
            <a:r>
              <a:rPr lang="en-US" baseline="0" dirty="0" smtClean="0"/>
              <a:t>Application Layer: BGP, HDCP, DNS, FTP, HTTP, IMAP, LDAP, POP, ONC/RPC, SMTP, SSH, Telnet, TLS/SSL</a:t>
            </a:r>
          </a:p>
          <a:p>
            <a:endParaRPr lang="en-US" baseline="0" dirty="0" smtClean="0"/>
          </a:p>
          <a:p>
            <a:r>
              <a:rPr lang="en-US" baseline="0" dirty="0" smtClean="0"/>
              <a:t>Transport Layer: TCP, UDP, DCCP, SCTP, RSVP</a:t>
            </a:r>
          </a:p>
          <a:p>
            <a:endParaRPr lang="en-US" baseline="0" dirty="0" smtClean="0"/>
          </a:p>
          <a:p>
            <a:r>
              <a:rPr lang="en-US" baseline="0" dirty="0" smtClean="0"/>
              <a:t>Internet Layer: IP, ICMP, IPsec</a:t>
            </a:r>
          </a:p>
          <a:p>
            <a:endParaRPr lang="en-US" baseline="0" dirty="0" smtClean="0"/>
          </a:p>
          <a:p>
            <a:r>
              <a:rPr lang="en-US" baseline="0" dirty="0" smtClean="0"/>
              <a:t>Link Layer: ARP, MAC, PPP</a:t>
            </a:r>
          </a:p>
          <a:p>
            <a:endParaRPr lang="en-US" dirty="0"/>
          </a:p>
        </p:txBody>
      </p:sp>
      <p:sp>
        <p:nvSpPr>
          <p:cNvPr id="4" name="Slide Number Placeholder 3"/>
          <p:cNvSpPr>
            <a:spLocks noGrp="1"/>
          </p:cNvSpPr>
          <p:nvPr>
            <p:ph type="sldNum" sz="quarter" idx="10"/>
          </p:nvPr>
        </p:nvSpPr>
        <p:spPr/>
        <p:txBody>
          <a:bodyPr/>
          <a:lstStyle/>
          <a:p>
            <a:fld id="{B72AFF75-0507-C84D-B258-67C61FE62C1F}" type="slidenum">
              <a:rPr lang="en-US" smtClean="0"/>
              <a:t>14</a:t>
            </a:fld>
            <a:endParaRPr lang="en-US"/>
          </a:p>
        </p:txBody>
      </p:sp>
    </p:spTree>
    <p:extLst>
      <p:ext uri="{BB962C8B-B14F-4D97-AF65-F5344CB8AC3E}">
        <p14:creationId xmlns:p14="http://schemas.microsoft.com/office/powerpoint/2010/main" val="6338752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DA817E0-0E5A-3141-829B-962B5C9A97A3}" type="slidenum">
              <a:rPr lang="en-US" smtClean="0"/>
              <a:t>16</a:t>
            </a:fld>
            <a:endParaRPr lang="en-US"/>
          </a:p>
        </p:txBody>
      </p:sp>
    </p:spTree>
    <p:extLst>
      <p:ext uri="{BB962C8B-B14F-4D97-AF65-F5344CB8AC3E}">
        <p14:creationId xmlns:p14="http://schemas.microsoft.com/office/powerpoint/2010/main" val="18876256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aseline="0" dirty="0" smtClean="0"/>
          </a:p>
          <a:p>
            <a:r>
              <a:rPr lang="en-US" sz="1200" b="0" i="0" kern="1200" dirty="0" smtClean="0">
                <a:solidFill>
                  <a:schemeClr val="tx1"/>
                </a:solidFill>
                <a:effectLst/>
                <a:latin typeface="+mn-lt"/>
                <a:ea typeface="+mn-ea"/>
                <a:cs typeface="+mn-cs"/>
              </a:rPr>
              <a:t> All machines with the same Ethernet broadcast address will receive this packet </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Arp request</a:t>
            </a:r>
          </a:p>
          <a:p>
            <a:r>
              <a:rPr lang="en-US" sz="1200" b="0" i="0" kern="1200" dirty="0" smtClean="0">
                <a:solidFill>
                  <a:schemeClr val="tx1"/>
                </a:solidFill>
                <a:effectLst/>
                <a:latin typeface="+mn-lt"/>
                <a:ea typeface="+mn-ea"/>
                <a:cs typeface="+mn-cs"/>
              </a:rPr>
              <a:t>Arp reply</a:t>
            </a:r>
          </a:p>
          <a:p>
            <a:r>
              <a:rPr lang="en-US" sz="1200" b="0" i="0" kern="1200" dirty="0" err="1" smtClean="0">
                <a:solidFill>
                  <a:schemeClr val="tx1"/>
                </a:solidFill>
                <a:effectLst/>
                <a:latin typeface="+mn-lt"/>
                <a:ea typeface="+mn-ea"/>
                <a:cs typeface="+mn-cs"/>
              </a:rPr>
              <a:t>Rarp</a:t>
            </a:r>
            <a:r>
              <a:rPr lang="en-US" sz="1200" b="0" i="0" kern="1200" baseline="0" dirty="0" smtClean="0">
                <a:solidFill>
                  <a:schemeClr val="tx1"/>
                </a:solidFill>
                <a:effectLst/>
                <a:latin typeface="+mn-lt"/>
                <a:ea typeface="+mn-ea"/>
                <a:cs typeface="+mn-cs"/>
              </a:rPr>
              <a:t> request</a:t>
            </a:r>
          </a:p>
          <a:p>
            <a:r>
              <a:rPr lang="en-US" sz="1200" b="0" i="0" kern="1200" baseline="0" dirty="0" err="1" smtClean="0">
                <a:solidFill>
                  <a:schemeClr val="tx1"/>
                </a:solidFill>
                <a:effectLst/>
                <a:latin typeface="+mn-lt"/>
                <a:ea typeface="+mn-ea"/>
                <a:cs typeface="+mn-cs"/>
              </a:rPr>
              <a:t>Rarp</a:t>
            </a:r>
            <a:r>
              <a:rPr lang="en-US" sz="1200" b="0" i="0" kern="1200" baseline="0" dirty="0" smtClean="0">
                <a:solidFill>
                  <a:schemeClr val="tx1"/>
                </a:solidFill>
                <a:effectLst/>
                <a:latin typeface="+mn-lt"/>
                <a:ea typeface="+mn-ea"/>
                <a:cs typeface="+mn-cs"/>
              </a:rPr>
              <a:t> reply</a:t>
            </a:r>
            <a:endParaRPr lang="en-US" sz="1200" b="0" i="0" kern="1200" dirty="0" smtClean="0">
              <a:solidFill>
                <a:schemeClr val="tx1"/>
              </a:solidFill>
              <a:effectLst/>
              <a:latin typeface="+mn-lt"/>
              <a:ea typeface="+mn-ea"/>
              <a:cs typeface="+mn-cs"/>
            </a:endParaRPr>
          </a:p>
          <a:p>
            <a:endParaRPr lang="en-US" sz="1200" b="0" i="0" kern="1200" baseline="0" dirty="0" smtClean="0">
              <a:solidFill>
                <a:schemeClr val="tx1"/>
              </a:solidFill>
              <a:effectLst/>
              <a:latin typeface="+mn-lt"/>
              <a:ea typeface="+mn-ea"/>
              <a:cs typeface="+mn-cs"/>
            </a:endParaRPr>
          </a:p>
          <a:p>
            <a:r>
              <a:rPr lang="en-US" b="1" dirty="0" err="1" smtClean="0"/>
              <a:t>tcpdump</a:t>
            </a:r>
            <a:r>
              <a:rPr lang="en-US" b="1" dirty="0" smtClean="0"/>
              <a:t> -</a:t>
            </a:r>
            <a:r>
              <a:rPr lang="en-US" b="1" dirty="0" err="1" smtClean="0"/>
              <a:t>ennqti</a:t>
            </a:r>
            <a:r>
              <a:rPr lang="en-US" b="1" dirty="0" smtClean="0"/>
              <a:t> eth0 \( </a:t>
            </a:r>
            <a:r>
              <a:rPr lang="en-US" b="1" dirty="0" err="1" smtClean="0"/>
              <a:t>arp</a:t>
            </a:r>
            <a:r>
              <a:rPr lang="en-US" b="1" dirty="0" smtClean="0"/>
              <a:t> or </a:t>
            </a:r>
            <a:r>
              <a:rPr lang="en-US" b="1" dirty="0" err="1" smtClean="0"/>
              <a:t>icmp</a:t>
            </a:r>
            <a:r>
              <a:rPr lang="en-US" b="1" dirty="0" smtClean="0"/>
              <a:t> \) </a:t>
            </a:r>
          </a:p>
          <a:p>
            <a:endParaRPr lang="en-US" b="1" dirty="0" smtClean="0"/>
          </a:p>
          <a:p>
            <a:r>
              <a:rPr lang="en-US" b="1" dirty="0" err="1" smtClean="0"/>
              <a:t>arp</a:t>
            </a:r>
            <a:r>
              <a:rPr lang="en-US" b="1" baseline="0" dirty="0" smtClean="0"/>
              <a:t> –</a:t>
            </a:r>
            <a:r>
              <a:rPr lang="en-US" b="1" baseline="0" dirty="0" err="1" smtClean="0"/>
              <a:t>na</a:t>
            </a:r>
            <a:r>
              <a:rPr lang="en-US" b="1" baseline="0" dirty="0" smtClean="0"/>
              <a:t> </a:t>
            </a:r>
          </a:p>
          <a:p>
            <a:r>
              <a:rPr lang="en-US" b="1" baseline="0" dirty="0" err="1" smtClean="0"/>
              <a:t>ip</a:t>
            </a:r>
            <a:r>
              <a:rPr lang="en-US" b="1" baseline="0" dirty="0" smtClean="0"/>
              <a:t> neighbor</a:t>
            </a:r>
          </a:p>
          <a:p>
            <a:endParaRPr lang="en-US" b="1" baseline="0" dirty="0" smtClean="0"/>
          </a:p>
          <a:p>
            <a:r>
              <a:rPr lang="en-US" sz="1200" b="0" i="0" kern="1200" dirty="0" smtClean="0">
                <a:solidFill>
                  <a:schemeClr val="tx1"/>
                </a:solidFill>
                <a:effectLst/>
                <a:latin typeface="+mn-lt"/>
                <a:ea typeface="+mn-ea"/>
                <a:cs typeface="+mn-cs"/>
              </a:rPr>
              <a:t>The </a:t>
            </a:r>
            <a:r>
              <a:rPr lang="en-US" sz="1200" b="0" i="0" kern="1200" dirty="0" smtClean="0">
                <a:solidFill>
                  <a:schemeClr val="tx1"/>
                </a:solidFill>
                <a:effectLst/>
                <a:latin typeface="+mn-lt"/>
                <a:ea typeface="+mn-ea"/>
                <a:cs typeface="+mn-cs"/>
                <a:hlinkClick r:id="rId3"/>
              </a:rPr>
              <a:t>arp request message</a:t>
            </a:r>
            <a:r>
              <a:rPr lang="en-US" sz="1200" b="0" i="0" kern="1200" dirty="0" smtClean="0">
                <a:solidFill>
                  <a:schemeClr val="tx1"/>
                </a:solidFill>
                <a:effectLst/>
                <a:latin typeface="+mn-lt"/>
                <a:ea typeface="+mn-ea"/>
                <a:cs typeface="+mn-cs"/>
              </a:rPr>
              <a:t> ("who is X.X.X.X tell Y.Y.Y.Y", where X.X.X.X and Y.Y.Y.Y are </a:t>
            </a:r>
            <a:r>
              <a:rPr lang="en-US" sz="1200" b="0" i="0" kern="1200" dirty="0" smtClean="0">
                <a:solidFill>
                  <a:schemeClr val="tx1"/>
                </a:solidFill>
                <a:effectLst/>
                <a:latin typeface="+mn-lt"/>
                <a:ea typeface="+mn-ea"/>
                <a:cs typeface="+mn-cs"/>
                <a:hlinkClick r:id="rId4"/>
              </a:rPr>
              <a:t>IP addresses</a:t>
            </a:r>
            <a:r>
              <a:rPr lang="en-US" sz="1200" b="0" i="0" kern="1200" dirty="0" smtClean="0">
                <a:solidFill>
                  <a:schemeClr val="tx1"/>
                </a:solidFill>
                <a:effectLst/>
                <a:latin typeface="+mn-lt"/>
                <a:ea typeface="+mn-ea"/>
                <a:cs typeface="+mn-cs"/>
              </a:rPr>
              <a:t>) is sent using the Ethernet </a:t>
            </a:r>
            <a:r>
              <a:rPr lang="en-US" sz="1200" b="0" i="0" kern="1200" dirty="0" smtClean="0">
                <a:solidFill>
                  <a:schemeClr val="tx1"/>
                </a:solidFill>
                <a:effectLst/>
                <a:latin typeface="+mn-lt"/>
                <a:ea typeface="+mn-ea"/>
                <a:cs typeface="+mn-cs"/>
                <a:hlinkClick r:id="rId5"/>
              </a:rPr>
              <a:t>broadcast</a:t>
            </a:r>
            <a:r>
              <a:rPr lang="en-US" sz="1200" b="0" i="0" kern="1200" dirty="0" smtClean="0">
                <a:solidFill>
                  <a:schemeClr val="tx1"/>
                </a:solidFill>
                <a:effectLst/>
                <a:latin typeface="+mn-lt"/>
                <a:ea typeface="+mn-ea"/>
                <a:cs typeface="+mn-cs"/>
              </a:rPr>
              <a:t> address, and an Ethernet protocol type of value 0x806. Since it is broadcast, it is received by all systems in the same collision domain (</a:t>
            </a:r>
            <a:r>
              <a:rPr lang="en-US" sz="1200" b="0" i="0" kern="1200" dirty="0" smtClean="0">
                <a:solidFill>
                  <a:schemeClr val="tx1"/>
                </a:solidFill>
                <a:effectLst/>
                <a:latin typeface="+mn-lt"/>
                <a:ea typeface="+mn-ea"/>
                <a:cs typeface="+mn-cs"/>
                <a:hlinkClick r:id="rId6"/>
              </a:rPr>
              <a:t>LAN</a:t>
            </a:r>
            <a:r>
              <a:rPr lang="en-US" sz="1200" b="0" i="0" kern="1200" dirty="0" smtClean="0">
                <a:solidFill>
                  <a:schemeClr val="tx1"/>
                </a:solidFill>
                <a:effectLst/>
                <a:latin typeface="+mn-lt"/>
                <a:ea typeface="+mn-ea"/>
                <a:cs typeface="+mn-cs"/>
              </a:rPr>
              <a:t>). This is ensures that is the target of the query is connected to the network, it will receive a copy of the query. Only this system responds. The other systems discard the packet silently.</a:t>
            </a:r>
          </a:p>
          <a:p>
            <a:r>
              <a:rPr lang="en-US" sz="1200" b="0" i="0" kern="1200" dirty="0" smtClean="0">
                <a:solidFill>
                  <a:schemeClr val="tx1"/>
                </a:solidFill>
                <a:effectLst/>
                <a:latin typeface="+mn-lt"/>
                <a:ea typeface="+mn-ea"/>
                <a:cs typeface="+mn-cs"/>
              </a:rPr>
              <a:t>The target system forms an </a:t>
            </a:r>
            <a:r>
              <a:rPr lang="en-US" sz="1200" b="0" i="0" kern="1200" dirty="0" err="1" smtClean="0">
                <a:solidFill>
                  <a:schemeClr val="tx1"/>
                </a:solidFill>
                <a:effectLst/>
                <a:latin typeface="+mn-lt"/>
                <a:ea typeface="+mn-ea"/>
                <a:cs typeface="+mn-cs"/>
              </a:rPr>
              <a:t>arp</a:t>
            </a:r>
            <a:r>
              <a:rPr lang="en-US" sz="1200" b="0" i="0" kern="1200" dirty="0" smtClean="0">
                <a:solidFill>
                  <a:schemeClr val="tx1"/>
                </a:solidFill>
                <a:effectLst/>
                <a:latin typeface="+mn-lt"/>
                <a:ea typeface="+mn-ea"/>
                <a:cs typeface="+mn-cs"/>
              </a:rPr>
              <a:t> response ("X.X.X.X is </a:t>
            </a:r>
            <a:r>
              <a:rPr lang="en-US" sz="1200" b="0" i="0" kern="1200" dirty="0" err="1" smtClean="0">
                <a:solidFill>
                  <a:schemeClr val="tx1"/>
                </a:solidFill>
                <a:effectLst/>
                <a:latin typeface="+mn-lt"/>
                <a:ea typeface="+mn-ea"/>
                <a:cs typeface="+mn-cs"/>
              </a:rPr>
              <a:t>hh:hh:hh:hh:hh:hh</a:t>
            </a:r>
            <a:r>
              <a:rPr lang="en-US" sz="1200" b="0" i="0" kern="1200" dirty="0" smtClean="0">
                <a:solidFill>
                  <a:schemeClr val="tx1"/>
                </a:solidFill>
                <a:effectLst/>
                <a:latin typeface="+mn-lt"/>
                <a:ea typeface="+mn-ea"/>
                <a:cs typeface="+mn-cs"/>
              </a:rPr>
              <a:t>", where </a:t>
            </a:r>
            <a:r>
              <a:rPr lang="en-US" sz="1200" b="0" i="0" kern="1200" dirty="0" err="1" smtClean="0">
                <a:solidFill>
                  <a:schemeClr val="tx1"/>
                </a:solidFill>
                <a:effectLst/>
                <a:latin typeface="+mn-lt"/>
                <a:ea typeface="+mn-ea"/>
                <a:cs typeface="+mn-cs"/>
              </a:rPr>
              <a:t>hh:hh:hh:hh:hh:hh</a:t>
            </a:r>
            <a:r>
              <a:rPr lang="en-US" sz="1200" b="0" i="0" kern="1200" dirty="0" smtClean="0">
                <a:solidFill>
                  <a:schemeClr val="tx1"/>
                </a:solidFill>
                <a:effectLst/>
                <a:latin typeface="+mn-lt"/>
                <a:ea typeface="+mn-ea"/>
                <a:cs typeface="+mn-cs"/>
              </a:rPr>
              <a:t> is the </a:t>
            </a:r>
            <a:r>
              <a:rPr lang="en-US" sz="1200" b="0" i="0" kern="1200" dirty="0" smtClean="0">
                <a:solidFill>
                  <a:schemeClr val="tx1"/>
                </a:solidFill>
                <a:effectLst/>
                <a:latin typeface="+mn-lt"/>
                <a:ea typeface="+mn-ea"/>
                <a:cs typeface="+mn-cs"/>
                <a:hlinkClick r:id="rId7"/>
              </a:rPr>
              <a:t>Ethernet source address</a:t>
            </a:r>
            <a:r>
              <a:rPr lang="en-US" sz="1200" b="0" i="0" kern="1200" dirty="0" smtClean="0">
                <a:solidFill>
                  <a:schemeClr val="tx1"/>
                </a:solidFill>
                <a:effectLst/>
                <a:latin typeface="+mn-lt"/>
                <a:ea typeface="+mn-ea"/>
                <a:cs typeface="+mn-cs"/>
              </a:rPr>
              <a:t> of the computer with the IP address of X.X.X.X). This packet is </a:t>
            </a:r>
            <a:r>
              <a:rPr lang="en-US" sz="1200" b="0" i="0" kern="1200" dirty="0" smtClean="0">
                <a:solidFill>
                  <a:schemeClr val="tx1"/>
                </a:solidFill>
                <a:effectLst/>
                <a:latin typeface="+mn-lt"/>
                <a:ea typeface="+mn-ea"/>
                <a:cs typeface="+mn-cs"/>
                <a:hlinkClick r:id="rId5"/>
              </a:rPr>
              <a:t>unicast</a:t>
            </a:r>
            <a:r>
              <a:rPr lang="en-US" sz="1200" b="0" i="0" kern="1200" dirty="0" smtClean="0">
                <a:solidFill>
                  <a:schemeClr val="tx1"/>
                </a:solidFill>
                <a:effectLst/>
                <a:latin typeface="+mn-lt"/>
                <a:ea typeface="+mn-ea"/>
                <a:cs typeface="+mn-cs"/>
              </a:rPr>
              <a:t> to the address of the computer sending the query (in this case Y.Y.Y.Y). Since the original request also included the hardware address (</a:t>
            </a:r>
            <a:r>
              <a:rPr lang="en-US" sz="1200" b="0" i="0" kern="1200" dirty="0" smtClean="0">
                <a:solidFill>
                  <a:schemeClr val="tx1"/>
                </a:solidFill>
                <a:effectLst/>
                <a:latin typeface="+mn-lt"/>
                <a:ea typeface="+mn-ea"/>
                <a:cs typeface="+mn-cs"/>
                <a:hlinkClick r:id="rId7"/>
              </a:rPr>
              <a:t>Ethernet source address)</a:t>
            </a:r>
            <a:r>
              <a:rPr lang="en-US" sz="1200" b="0" i="0" kern="1200" dirty="0" smtClean="0">
                <a:solidFill>
                  <a:schemeClr val="tx1"/>
                </a:solidFill>
                <a:effectLst/>
                <a:latin typeface="+mn-lt"/>
                <a:ea typeface="+mn-ea"/>
                <a:cs typeface="+mn-cs"/>
              </a:rPr>
              <a:t> of the requesting computer, this is already known, and doesn't require another </a:t>
            </a:r>
            <a:r>
              <a:rPr lang="en-US" sz="1200" b="0" i="0" kern="1200" dirty="0" err="1" smtClean="0">
                <a:solidFill>
                  <a:schemeClr val="tx1"/>
                </a:solidFill>
                <a:effectLst/>
                <a:latin typeface="+mn-lt"/>
                <a:ea typeface="+mn-ea"/>
                <a:cs typeface="+mn-cs"/>
              </a:rPr>
              <a:t>arp</a:t>
            </a:r>
            <a:r>
              <a:rPr lang="en-US" sz="1200" b="0" i="0" kern="1200" dirty="0" smtClean="0">
                <a:solidFill>
                  <a:schemeClr val="tx1"/>
                </a:solidFill>
                <a:effectLst/>
                <a:latin typeface="+mn-lt"/>
                <a:ea typeface="+mn-ea"/>
                <a:cs typeface="+mn-cs"/>
              </a:rPr>
              <a:t> message to find this out.</a:t>
            </a:r>
          </a:p>
          <a:p>
            <a:endParaRPr lang="en-US" b="1" dirty="0" smtClean="0"/>
          </a:p>
          <a:p>
            <a:endParaRPr lang="en-US" b="1" baseline="0" dirty="0" smtClean="0"/>
          </a:p>
          <a:p>
            <a:r>
              <a:rPr lang="en-US" dirty="0" smtClean="0"/>
              <a:t>This broadcast Ethernet frame, identifiable by the destination Ethernet address with all bits set (</a:t>
            </a:r>
            <a:r>
              <a:rPr lang="en-US" dirty="0" err="1" smtClean="0"/>
              <a:t>ff:ff:ff:ff:ff:ff</a:t>
            </a:r>
            <a:r>
              <a:rPr lang="en-US" dirty="0" smtClean="0"/>
              <a:t>) contains an ARP request from </a:t>
            </a:r>
            <a:r>
              <a:rPr lang="en-US" dirty="0" err="1" smtClean="0"/>
              <a:t>tristan</a:t>
            </a:r>
            <a:r>
              <a:rPr lang="en-US" dirty="0" smtClean="0"/>
              <a:t> for IP address 192.168.99.254. The request includes the source link layer address and the IP address of the requestor, which provides enough information for the owner of the IP address to reply with its link layer address.</a:t>
            </a:r>
          </a:p>
          <a:p>
            <a:r>
              <a:rPr lang="en-US" dirty="0" smtClean="0"/>
              <a:t>The ARP reply from </a:t>
            </a:r>
            <a:r>
              <a:rPr lang="en-US" dirty="0" err="1" smtClean="0"/>
              <a:t>masq-gw</a:t>
            </a:r>
            <a:r>
              <a:rPr lang="en-US" dirty="0" smtClean="0"/>
              <a:t> includes its link layer address and declaration of ownership of the requested IP address. Note that the ARP reply is a unicast response to a broadcast request. The payload of the ARP reply contains the link layer address mapping.</a:t>
            </a:r>
          </a:p>
          <a:p>
            <a:r>
              <a:rPr lang="en-US" dirty="0" smtClean="0"/>
              <a:t/>
            </a:r>
            <a:br>
              <a:rPr lang="en-US" dirty="0" smtClean="0"/>
            </a:br>
            <a:endParaRPr lang="en-US" baseline="0" dirty="0" smtClean="0"/>
          </a:p>
        </p:txBody>
      </p:sp>
      <p:sp>
        <p:nvSpPr>
          <p:cNvPr id="4" name="Slide Number Placeholder 3"/>
          <p:cNvSpPr>
            <a:spLocks noGrp="1"/>
          </p:cNvSpPr>
          <p:nvPr>
            <p:ph type="sldNum" sz="quarter" idx="10"/>
          </p:nvPr>
        </p:nvSpPr>
        <p:spPr/>
        <p:txBody>
          <a:bodyPr/>
          <a:lstStyle/>
          <a:p>
            <a:fld id="{8DA817E0-0E5A-3141-829B-962B5C9A97A3}" type="slidenum">
              <a:rPr lang="en-US" smtClean="0"/>
              <a:t>17</a:t>
            </a:fld>
            <a:endParaRPr lang="en-US"/>
          </a:p>
        </p:txBody>
      </p:sp>
    </p:spTree>
    <p:extLst>
      <p:ext uri="{BB962C8B-B14F-4D97-AF65-F5344CB8AC3E}">
        <p14:creationId xmlns:p14="http://schemas.microsoft.com/office/powerpoint/2010/main" val="11319495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e.g.</a:t>
            </a:r>
            <a:r>
              <a:rPr lang="en-US" baseline="0" dirty="0" smtClean="0"/>
              <a:t> </a:t>
            </a:r>
            <a:r>
              <a:rPr lang="en-US" sz="1200" b="0" i="0" kern="1200" dirty="0" smtClean="0">
                <a:solidFill>
                  <a:schemeClr val="tx1"/>
                </a:solidFill>
                <a:effectLst/>
                <a:latin typeface="+mn-lt"/>
                <a:ea typeface="+mn-ea"/>
                <a:cs typeface="+mn-cs"/>
              </a:rPr>
              <a:t>requested service is not available or that a host or router could not be reached,</a:t>
            </a:r>
            <a:r>
              <a:rPr lang="en-US" sz="1200" b="0" i="0" kern="1200" baseline="0" dirty="0" smtClean="0">
                <a:solidFill>
                  <a:schemeClr val="tx1"/>
                </a:solidFill>
                <a:effectLst/>
                <a:latin typeface="+mn-lt"/>
                <a:ea typeface="+mn-ea"/>
                <a:cs typeface="+mn-cs"/>
              </a:rPr>
              <a:t> ping, </a:t>
            </a:r>
            <a:r>
              <a:rPr lang="en-US" sz="1200" b="0" i="0" kern="1200" baseline="0" dirty="0" err="1" smtClean="0">
                <a:solidFill>
                  <a:schemeClr val="tx1"/>
                </a:solidFill>
                <a:effectLst/>
                <a:latin typeface="+mn-lt"/>
                <a:ea typeface="+mn-ea"/>
                <a:cs typeface="+mn-cs"/>
              </a:rPr>
              <a:t>traceroute</a:t>
            </a:r>
            <a:endParaRPr lang="en-US" sz="1200" b="0" i="0" kern="1200" baseline="0" dirty="0" smtClean="0">
              <a:solidFill>
                <a:schemeClr val="tx1"/>
              </a:solidFill>
              <a:effectLst/>
              <a:latin typeface="+mn-lt"/>
              <a:ea typeface="+mn-ea"/>
              <a:cs typeface="+mn-cs"/>
            </a:endParaRPr>
          </a:p>
          <a:p>
            <a:endParaRPr lang="en-US" sz="1200" b="0" i="0" kern="1200" baseline="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For example, every device (such as an intermediate </a:t>
            </a:r>
            <a:r>
              <a:rPr lang="en-US" sz="1200" b="0" i="0" u="none" strike="noStrike" kern="1200" dirty="0" smtClean="0">
                <a:solidFill>
                  <a:schemeClr val="tx1"/>
                </a:solidFill>
                <a:effectLst/>
                <a:latin typeface="+mn-lt"/>
                <a:ea typeface="+mn-ea"/>
                <a:cs typeface="+mn-cs"/>
                <a:hlinkClick r:id="rId3" tooltip="Router (computing)"/>
              </a:rPr>
              <a:t>router</a:t>
            </a:r>
            <a:r>
              <a:rPr lang="en-US" sz="1200" b="0" i="0" kern="1200" dirty="0" smtClean="0">
                <a:solidFill>
                  <a:schemeClr val="tx1"/>
                </a:solidFill>
                <a:effectLst/>
                <a:latin typeface="+mn-lt"/>
                <a:ea typeface="+mn-ea"/>
                <a:cs typeface="+mn-cs"/>
              </a:rPr>
              <a:t>) forwarding an IP </a:t>
            </a:r>
            <a:r>
              <a:rPr lang="en-US" sz="1200" b="0" i="0" u="none" strike="noStrike" kern="1200" dirty="0" smtClean="0">
                <a:solidFill>
                  <a:schemeClr val="tx1"/>
                </a:solidFill>
                <a:effectLst/>
                <a:latin typeface="+mn-lt"/>
                <a:ea typeface="+mn-ea"/>
                <a:cs typeface="+mn-cs"/>
                <a:hlinkClick r:id="rId4" tooltip="Datagram"/>
              </a:rPr>
              <a:t>datagram</a:t>
            </a:r>
            <a:r>
              <a:rPr lang="en-US" sz="1200" b="0" i="0" kern="1200" dirty="0" smtClean="0">
                <a:solidFill>
                  <a:schemeClr val="tx1"/>
                </a:solidFill>
                <a:effectLst/>
                <a:latin typeface="+mn-lt"/>
                <a:ea typeface="+mn-ea"/>
                <a:cs typeface="+mn-cs"/>
              </a:rPr>
              <a:t> first decrements the </a:t>
            </a:r>
            <a:r>
              <a:rPr lang="en-US" sz="1200" b="0" i="0" u="none" strike="noStrike" kern="1200" dirty="0" smtClean="0">
                <a:solidFill>
                  <a:schemeClr val="tx1"/>
                </a:solidFill>
                <a:effectLst/>
                <a:latin typeface="+mn-lt"/>
                <a:ea typeface="+mn-ea"/>
                <a:cs typeface="+mn-cs"/>
                <a:hlinkClick r:id="rId5" tooltip="Time to live"/>
              </a:rPr>
              <a:t>time to live</a:t>
            </a:r>
            <a:r>
              <a:rPr lang="en-US" sz="1200" b="0" i="0" kern="1200" dirty="0" smtClean="0">
                <a:solidFill>
                  <a:schemeClr val="tx1"/>
                </a:solidFill>
                <a:effectLst/>
                <a:latin typeface="+mn-lt"/>
                <a:ea typeface="+mn-ea"/>
                <a:cs typeface="+mn-cs"/>
              </a:rPr>
              <a:t>(TTL) field in the IP header by one. If the resulting TTL is 0, the packet is discarded and an ICMP </a:t>
            </a:r>
            <a:r>
              <a:rPr lang="en-US" sz="1200" b="0" i="0" u="none" strike="noStrike" kern="1200" dirty="0" smtClean="0">
                <a:solidFill>
                  <a:schemeClr val="tx1"/>
                </a:solidFill>
                <a:effectLst/>
                <a:latin typeface="+mn-lt"/>
                <a:ea typeface="+mn-ea"/>
                <a:cs typeface="+mn-cs"/>
                <a:hlinkClick r:id="rId6" tooltip="ICMP Time Exceeded"/>
              </a:rPr>
              <a:t>Time To Live exceeded in transit</a:t>
            </a:r>
            <a:r>
              <a:rPr lang="en-US" sz="1200" b="0" i="0" kern="1200" dirty="0" smtClean="0">
                <a:solidFill>
                  <a:schemeClr val="tx1"/>
                </a:solidFill>
                <a:effectLst/>
                <a:latin typeface="+mn-lt"/>
                <a:ea typeface="+mn-ea"/>
                <a:cs typeface="+mn-cs"/>
              </a:rPr>
              <a:t> message is sent to the datagram's source address.</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Redirect:</a:t>
            </a:r>
          </a:p>
          <a:p>
            <a:r>
              <a:rPr lang="en-US" sz="1200" b="0" i="0" kern="1200" dirty="0" smtClean="0">
                <a:solidFill>
                  <a:schemeClr val="tx1"/>
                </a:solidFill>
                <a:effectLst/>
                <a:latin typeface="+mn-lt"/>
                <a:ea typeface="+mn-ea"/>
                <a:cs typeface="+mn-cs"/>
              </a:rPr>
              <a:t>The message informs a host to update its routing information (to send packets on an alternative route). If a host tries to send data through a </a:t>
            </a:r>
            <a:r>
              <a:rPr lang="en-US" sz="1200" b="0" i="0" u="none" strike="noStrike" kern="1200" dirty="0" smtClean="0">
                <a:solidFill>
                  <a:schemeClr val="tx1"/>
                </a:solidFill>
                <a:effectLst/>
                <a:latin typeface="+mn-lt"/>
                <a:ea typeface="+mn-ea"/>
                <a:cs typeface="+mn-cs"/>
                <a:hlinkClick r:id="rId3" tooltip="Router (computing)"/>
              </a:rPr>
              <a:t>router</a:t>
            </a:r>
            <a:r>
              <a:rPr lang="en-US" sz="1200" b="0" i="0" kern="1200" dirty="0" smtClean="0">
                <a:solidFill>
                  <a:schemeClr val="tx1"/>
                </a:solidFill>
                <a:effectLst/>
                <a:latin typeface="+mn-lt"/>
                <a:ea typeface="+mn-ea"/>
                <a:cs typeface="+mn-cs"/>
              </a:rPr>
              <a:t> (R1) and R1 sends the data on another router (R2) and a direct path from the host to R2 is available (that is, the host and R2 are on the same Ethernet segment), then R1 will send a redirect message to inform the host that the best route for the destination is via R2. The host should then send packets for the destination directly to R2. The router will still send the original </a:t>
            </a:r>
            <a:r>
              <a:rPr lang="en-US" sz="1200" b="0" i="0" u="none" strike="noStrike" kern="1200" dirty="0" smtClean="0">
                <a:solidFill>
                  <a:schemeClr val="tx1"/>
                </a:solidFill>
                <a:effectLst/>
                <a:latin typeface="+mn-lt"/>
                <a:ea typeface="+mn-ea"/>
                <a:cs typeface="+mn-cs"/>
                <a:hlinkClick r:id="rId4" tooltip="Datagram"/>
              </a:rPr>
              <a:t>datagram</a:t>
            </a:r>
            <a:r>
              <a:rPr lang="en-US" sz="1200" b="0" i="0" kern="1200" dirty="0" smtClean="0">
                <a:solidFill>
                  <a:schemeClr val="tx1"/>
                </a:solidFill>
                <a:effectLst/>
                <a:latin typeface="+mn-lt"/>
                <a:ea typeface="+mn-ea"/>
                <a:cs typeface="+mn-cs"/>
              </a:rPr>
              <a:t> to the intended destination.</a:t>
            </a:r>
            <a:r>
              <a:rPr lang="en-US" sz="1200" b="0" i="0" u="none" strike="noStrike" kern="1200" baseline="30000" dirty="0" smtClean="0">
                <a:solidFill>
                  <a:schemeClr val="tx1"/>
                </a:solidFill>
                <a:effectLst/>
                <a:latin typeface="+mn-lt"/>
                <a:ea typeface="+mn-ea"/>
                <a:cs typeface="+mn-cs"/>
                <a:hlinkClick r:id="rId7"/>
              </a:rPr>
              <a:t>[7]</a:t>
            </a:r>
            <a:r>
              <a:rPr lang="en-US" sz="1200" b="0" i="0" kern="1200" dirty="0" smtClean="0">
                <a:solidFill>
                  <a:schemeClr val="tx1"/>
                </a:solidFill>
                <a:effectLst/>
                <a:latin typeface="+mn-lt"/>
                <a:ea typeface="+mn-ea"/>
                <a:cs typeface="+mn-cs"/>
              </a:rPr>
              <a:t> However, if the datagram contains routing information, this message will not be sent even if a better route is available. </a:t>
            </a:r>
            <a:r>
              <a:rPr lang="en-US" sz="1200" b="0" i="0" u="none" strike="noStrike" kern="1200" dirty="0" smtClean="0">
                <a:solidFill>
                  <a:schemeClr val="tx1"/>
                </a:solidFill>
                <a:effectLst/>
                <a:latin typeface="+mn-lt"/>
                <a:ea typeface="+mn-ea"/>
                <a:cs typeface="+mn-cs"/>
                <a:hlinkClick r:id="rId8"/>
              </a:rPr>
              <a:t>RFC 1122</a:t>
            </a:r>
            <a:r>
              <a:rPr lang="en-US" sz="1200" b="0" i="0" kern="1200" dirty="0" smtClean="0">
                <a:solidFill>
                  <a:schemeClr val="tx1"/>
                </a:solidFill>
                <a:effectLst/>
                <a:latin typeface="+mn-lt"/>
                <a:ea typeface="+mn-ea"/>
                <a:cs typeface="+mn-cs"/>
              </a:rPr>
              <a:t> states that redirects should only be sent </a:t>
            </a:r>
            <a:r>
              <a:rPr lang="en-US" sz="1200" b="0" i="0" kern="1200" dirty="0" err="1" smtClean="0">
                <a:solidFill>
                  <a:schemeClr val="tx1"/>
                </a:solidFill>
                <a:effectLst/>
                <a:latin typeface="+mn-lt"/>
                <a:ea typeface="+mn-ea"/>
                <a:cs typeface="+mn-cs"/>
              </a:rPr>
              <a:t>by</a:t>
            </a:r>
            <a:r>
              <a:rPr lang="en-US" sz="1200" b="0" i="0" u="none" strike="noStrike" kern="1200" dirty="0" err="1" smtClean="0">
                <a:solidFill>
                  <a:schemeClr val="tx1"/>
                </a:solidFill>
                <a:effectLst/>
                <a:latin typeface="+mn-lt"/>
                <a:ea typeface="+mn-ea"/>
                <a:cs typeface="+mn-cs"/>
                <a:hlinkClick r:id="rId9" tooltip="Gateway (telecommunications)"/>
              </a:rPr>
              <a:t>gateways</a:t>
            </a:r>
            <a:r>
              <a:rPr lang="en-US" sz="1200" b="0" i="0" kern="1200" dirty="0" smtClean="0">
                <a:solidFill>
                  <a:schemeClr val="tx1"/>
                </a:solidFill>
                <a:effectLst/>
                <a:latin typeface="+mn-lt"/>
                <a:ea typeface="+mn-ea"/>
                <a:cs typeface="+mn-cs"/>
              </a:rPr>
              <a:t> and should not be sent by Internet hosts.</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Time exceeded:</a:t>
            </a:r>
          </a:p>
          <a:p>
            <a:r>
              <a:rPr lang="en-US" sz="1200" b="0" i="1" kern="1200" dirty="0" smtClean="0">
                <a:solidFill>
                  <a:schemeClr val="tx1"/>
                </a:solidFill>
                <a:effectLst/>
                <a:latin typeface="+mn-lt"/>
                <a:ea typeface="+mn-ea"/>
                <a:cs typeface="+mn-cs"/>
              </a:rPr>
              <a:t>Time Exceeded</a:t>
            </a:r>
            <a:r>
              <a:rPr lang="en-US" sz="1200" b="0" i="0" kern="1200" dirty="0" smtClean="0">
                <a:solidFill>
                  <a:schemeClr val="tx1"/>
                </a:solidFill>
                <a:effectLst/>
                <a:latin typeface="+mn-lt"/>
                <a:ea typeface="+mn-ea"/>
                <a:cs typeface="+mn-cs"/>
              </a:rPr>
              <a:t> is generated by a </a:t>
            </a:r>
            <a:r>
              <a:rPr lang="en-US" sz="1200" b="0" i="0" u="none" strike="noStrike" kern="1200" dirty="0" smtClean="0">
                <a:solidFill>
                  <a:schemeClr val="tx1"/>
                </a:solidFill>
                <a:effectLst/>
                <a:latin typeface="+mn-lt"/>
                <a:ea typeface="+mn-ea"/>
                <a:cs typeface="+mn-cs"/>
                <a:hlinkClick r:id="rId10" tooltip="Gateway (computer networking)"/>
              </a:rPr>
              <a:t>gateway</a:t>
            </a:r>
            <a:r>
              <a:rPr lang="en-US" sz="1200" b="0" i="0" kern="1200" dirty="0" smtClean="0">
                <a:solidFill>
                  <a:schemeClr val="tx1"/>
                </a:solidFill>
                <a:effectLst/>
                <a:latin typeface="+mn-lt"/>
                <a:ea typeface="+mn-ea"/>
                <a:cs typeface="+mn-cs"/>
              </a:rPr>
              <a:t> to inform the source of a discarded </a:t>
            </a:r>
            <a:r>
              <a:rPr lang="en-US" sz="1200" b="0" i="0" u="none" strike="noStrike" kern="1200" dirty="0" smtClean="0">
                <a:solidFill>
                  <a:schemeClr val="tx1"/>
                </a:solidFill>
                <a:effectLst/>
                <a:latin typeface="+mn-lt"/>
                <a:ea typeface="+mn-ea"/>
                <a:cs typeface="+mn-cs"/>
                <a:hlinkClick r:id="rId4" tooltip="Datagram"/>
              </a:rPr>
              <a:t>datagram</a:t>
            </a:r>
            <a:r>
              <a:rPr lang="en-US" sz="1200" b="0" i="0" kern="1200" dirty="0" smtClean="0">
                <a:solidFill>
                  <a:schemeClr val="tx1"/>
                </a:solidFill>
                <a:effectLst/>
                <a:latin typeface="+mn-lt"/>
                <a:ea typeface="+mn-ea"/>
                <a:cs typeface="+mn-cs"/>
              </a:rPr>
              <a:t> due to the </a:t>
            </a:r>
            <a:r>
              <a:rPr lang="en-US" sz="1200" b="0" i="0" u="none" strike="noStrike" kern="1200" dirty="0" smtClean="0">
                <a:solidFill>
                  <a:schemeClr val="tx1"/>
                </a:solidFill>
                <a:effectLst/>
                <a:latin typeface="+mn-lt"/>
                <a:ea typeface="+mn-ea"/>
                <a:cs typeface="+mn-cs"/>
                <a:hlinkClick r:id="rId5" tooltip="Time to live"/>
              </a:rPr>
              <a:t>time to live</a:t>
            </a:r>
            <a:r>
              <a:rPr lang="en-US" sz="1200" b="0" i="0" kern="1200" dirty="0" smtClean="0">
                <a:solidFill>
                  <a:schemeClr val="tx1"/>
                </a:solidFill>
                <a:effectLst/>
                <a:latin typeface="+mn-lt"/>
                <a:ea typeface="+mn-ea"/>
                <a:cs typeface="+mn-cs"/>
              </a:rPr>
              <a:t> field reaching zero. A time exceeded message may also be sent by a host if it fails to reassemble a </a:t>
            </a:r>
            <a:r>
              <a:rPr lang="en-US" sz="1200" b="0" i="0" u="none" strike="noStrike" kern="1200" dirty="0" smtClean="0">
                <a:solidFill>
                  <a:schemeClr val="tx1"/>
                </a:solidFill>
                <a:effectLst/>
                <a:latin typeface="+mn-lt"/>
                <a:ea typeface="+mn-ea"/>
                <a:cs typeface="+mn-cs"/>
                <a:hlinkClick r:id="rId11" tooltip="IP fragmentation"/>
              </a:rPr>
              <a:t>fragmented</a:t>
            </a:r>
            <a:r>
              <a:rPr lang="en-US" sz="1200" b="0" i="0" kern="1200" dirty="0" smtClean="0">
                <a:solidFill>
                  <a:schemeClr val="tx1"/>
                </a:solidFill>
                <a:effectLst/>
                <a:latin typeface="+mn-lt"/>
                <a:ea typeface="+mn-ea"/>
                <a:cs typeface="+mn-cs"/>
              </a:rPr>
              <a:t> datagram within its time limit.</a:t>
            </a:r>
            <a:r>
              <a:rPr lang="en-US" sz="1200" b="0" i="0" kern="1200" baseline="0" dirty="0" smtClean="0">
                <a:solidFill>
                  <a:schemeClr val="tx1"/>
                </a:solidFill>
                <a:effectLst/>
                <a:latin typeface="+mn-lt"/>
                <a:ea typeface="+mn-ea"/>
                <a:cs typeface="+mn-cs"/>
              </a:rPr>
              <a:t> </a:t>
            </a:r>
            <a:r>
              <a:rPr lang="en-US" sz="1200" b="0" i="0" kern="1200" dirty="0" smtClean="0">
                <a:solidFill>
                  <a:schemeClr val="tx1"/>
                </a:solidFill>
                <a:effectLst/>
                <a:latin typeface="+mn-lt"/>
                <a:ea typeface="+mn-ea"/>
                <a:cs typeface="+mn-cs"/>
              </a:rPr>
              <a:t>Time exceeded messages are used by the </a:t>
            </a:r>
            <a:r>
              <a:rPr lang="en-US" sz="1200" b="0" i="0" u="none" strike="noStrike" kern="1200" dirty="0" smtClean="0">
                <a:solidFill>
                  <a:schemeClr val="tx1"/>
                </a:solidFill>
                <a:effectLst/>
                <a:latin typeface="+mn-lt"/>
                <a:ea typeface="+mn-ea"/>
                <a:cs typeface="+mn-cs"/>
                <a:hlinkClick r:id="rId12" tooltip="Traceroute"/>
              </a:rPr>
              <a:t>traceroute</a:t>
            </a:r>
            <a:r>
              <a:rPr lang="en-US" sz="1200" b="0" i="0" kern="1200" dirty="0" smtClean="0">
                <a:solidFill>
                  <a:schemeClr val="tx1"/>
                </a:solidFill>
                <a:effectLst/>
                <a:latin typeface="+mn-lt"/>
                <a:ea typeface="+mn-ea"/>
                <a:cs typeface="+mn-cs"/>
              </a:rPr>
              <a:t> utility to identify gateways on the path between two hosts.</a:t>
            </a:r>
          </a:p>
          <a:p>
            <a:r>
              <a:rPr lang="en-US" dirty="0" smtClean="0"/>
              <a:t/>
            </a:r>
            <a:br>
              <a:rPr lang="en-US" dirty="0" smtClean="0"/>
            </a:br>
            <a:endParaRPr lang="en-US" dirty="0"/>
          </a:p>
        </p:txBody>
      </p:sp>
      <p:sp>
        <p:nvSpPr>
          <p:cNvPr id="4" name="Slide Number Placeholder 3"/>
          <p:cNvSpPr>
            <a:spLocks noGrp="1"/>
          </p:cNvSpPr>
          <p:nvPr>
            <p:ph type="sldNum" sz="quarter" idx="10"/>
          </p:nvPr>
        </p:nvSpPr>
        <p:spPr/>
        <p:txBody>
          <a:bodyPr/>
          <a:lstStyle/>
          <a:p>
            <a:fld id="{8DA817E0-0E5A-3141-829B-962B5C9A97A3}" type="slidenum">
              <a:rPr lang="en-US" smtClean="0"/>
              <a:t>19</a:t>
            </a:fld>
            <a:endParaRPr lang="en-US"/>
          </a:p>
        </p:txBody>
      </p:sp>
    </p:spTree>
    <p:extLst>
      <p:ext uri="{BB962C8B-B14F-4D97-AF65-F5344CB8AC3E}">
        <p14:creationId xmlns:p14="http://schemas.microsoft.com/office/powerpoint/2010/main" val="14551818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The </a:t>
            </a:r>
            <a:r>
              <a:rPr lang="en-US" sz="1200" b="0" i="1" kern="1200" dirty="0" smtClean="0">
                <a:solidFill>
                  <a:schemeClr val="tx1"/>
                </a:solidFill>
                <a:effectLst/>
                <a:latin typeface="+mn-lt"/>
                <a:ea typeface="+mn-ea"/>
                <a:cs typeface="+mn-cs"/>
              </a:rPr>
              <a:t>echo request</a:t>
            </a:r>
            <a:r>
              <a:rPr lang="en-US" sz="1200" b="0" i="0" kern="1200" dirty="0" smtClean="0">
                <a:solidFill>
                  <a:schemeClr val="tx1"/>
                </a:solidFill>
                <a:effectLst/>
                <a:latin typeface="+mn-lt"/>
                <a:ea typeface="+mn-ea"/>
                <a:cs typeface="+mn-cs"/>
              </a:rPr>
              <a:t> ("ping") is an </a:t>
            </a:r>
            <a:r>
              <a:rPr lang="en-US" sz="1200" b="0" i="0" u="none" strike="noStrike" kern="1200" dirty="0" smtClean="0">
                <a:solidFill>
                  <a:schemeClr val="tx1"/>
                </a:solidFill>
                <a:effectLst/>
                <a:latin typeface="+mn-lt"/>
                <a:ea typeface="+mn-ea"/>
                <a:cs typeface="+mn-cs"/>
                <a:hlinkClick r:id="rId3" tooltip="Internet Control Message Protocol"/>
              </a:rPr>
              <a:t>ICMP</a:t>
            </a:r>
            <a:r>
              <a:rPr lang="en-US" sz="1200" b="0" i="0" kern="1200" dirty="0" smtClean="0">
                <a:solidFill>
                  <a:schemeClr val="tx1"/>
                </a:solidFill>
                <a:effectLst/>
                <a:latin typeface="+mn-lt"/>
                <a:ea typeface="+mn-ea"/>
                <a:cs typeface="+mn-cs"/>
              </a:rPr>
              <a:t> message. The Identifier and Sequence Number can be used by the client to match the reply with the request that caused the reply. In practice, most Linux systems use a unique identifier for every ping process, and sequence number is an increasing number within that process. Windows uses a fixed identifier, which varies between Windows versions, and a sequence number that is only reset at boot time.</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The </a:t>
            </a:r>
            <a:r>
              <a:rPr lang="en-US" sz="1200" b="0" i="1" kern="1200" dirty="0" smtClean="0">
                <a:solidFill>
                  <a:schemeClr val="tx1"/>
                </a:solidFill>
                <a:effectLst/>
                <a:latin typeface="+mn-lt"/>
                <a:ea typeface="+mn-ea"/>
                <a:cs typeface="+mn-cs"/>
              </a:rPr>
              <a:t>echo reply</a:t>
            </a:r>
            <a:r>
              <a:rPr lang="en-US" sz="1200" b="0" i="0" kern="1200" dirty="0" smtClean="0">
                <a:solidFill>
                  <a:schemeClr val="tx1"/>
                </a:solidFill>
                <a:effectLst/>
                <a:latin typeface="+mn-lt"/>
                <a:ea typeface="+mn-ea"/>
                <a:cs typeface="+mn-cs"/>
              </a:rPr>
              <a:t> is an ICMP message generated in response to an echo request; it is mandatory for all hosts and </a:t>
            </a:r>
            <a:r>
              <a:rPr lang="en-US" sz="1200" b="0" i="0" u="none" strike="noStrike" kern="1200" dirty="0" smtClean="0">
                <a:solidFill>
                  <a:schemeClr val="tx1"/>
                </a:solidFill>
                <a:effectLst/>
                <a:latin typeface="+mn-lt"/>
                <a:ea typeface="+mn-ea"/>
                <a:cs typeface="+mn-cs"/>
                <a:hlinkClick r:id="rId4" tooltip="Router (computing)"/>
              </a:rPr>
              <a:t>routers</a:t>
            </a:r>
            <a:r>
              <a:rPr lang="en-US" sz="1200" b="0" i="0" kern="1200" dirty="0" smtClean="0">
                <a:solidFill>
                  <a:schemeClr val="tx1"/>
                </a:solidFill>
                <a:effectLst/>
                <a:latin typeface="+mn-lt"/>
                <a:ea typeface="+mn-ea"/>
                <a:cs typeface="+mn-cs"/>
              </a:rPr>
              <a:t>, and must include the exact payload received in the request.</a:t>
            </a:r>
            <a:endParaRPr lang="en-US" dirty="0"/>
          </a:p>
        </p:txBody>
      </p:sp>
      <p:sp>
        <p:nvSpPr>
          <p:cNvPr id="4" name="Slide Number Placeholder 3"/>
          <p:cNvSpPr>
            <a:spLocks noGrp="1"/>
          </p:cNvSpPr>
          <p:nvPr>
            <p:ph type="sldNum" sz="quarter" idx="10"/>
          </p:nvPr>
        </p:nvSpPr>
        <p:spPr/>
        <p:txBody>
          <a:bodyPr/>
          <a:lstStyle/>
          <a:p>
            <a:fld id="{8DA817E0-0E5A-3141-829B-962B5C9A97A3}" type="slidenum">
              <a:rPr lang="en-US" smtClean="0"/>
              <a:t>20</a:t>
            </a:fld>
            <a:endParaRPr lang="en-US"/>
          </a:p>
        </p:txBody>
      </p:sp>
    </p:spTree>
    <p:extLst>
      <p:ext uri="{BB962C8B-B14F-4D97-AF65-F5344CB8AC3E}">
        <p14:creationId xmlns:p14="http://schemas.microsoft.com/office/powerpoint/2010/main" val="173453286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DA817E0-0E5A-3141-829B-962B5C9A97A3}" type="slidenum">
              <a:rPr lang="en-US" smtClean="0"/>
              <a:t>23</a:t>
            </a:fld>
            <a:endParaRPr lang="en-US"/>
          </a:p>
        </p:txBody>
      </p:sp>
    </p:spTree>
    <p:extLst>
      <p:ext uri="{BB962C8B-B14F-4D97-AF65-F5344CB8AC3E}">
        <p14:creationId xmlns:p14="http://schemas.microsoft.com/office/powerpoint/2010/main" val="2300844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ICMP control message protocol: For IP network management and administration. It does not carry application data for detecting</a:t>
            </a:r>
            <a:r>
              <a:rPr lang="en-US" baseline="0" dirty="0" smtClean="0"/>
              <a:t> and </a:t>
            </a:r>
            <a:r>
              <a:rPr lang="en-US" baseline="0" dirty="0" err="1" smtClean="0"/>
              <a:t>traceroute</a:t>
            </a:r>
            <a:endParaRPr lang="en-US" baseline="0" dirty="0" smtClean="0"/>
          </a:p>
          <a:p>
            <a:endParaRPr lang="en-US" baseline="0" dirty="0" smtClean="0"/>
          </a:p>
          <a:p>
            <a:r>
              <a:rPr lang="en-US" dirty="0" smtClean="0"/>
              <a:t>Internet</a:t>
            </a:r>
            <a:r>
              <a:rPr lang="en-US" baseline="0" dirty="0" smtClean="0"/>
              <a:t> Protocol Suite</a:t>
            </a:r>
          </a:p>
          <a:p>
            <a:r>
              <a:rPr lang="en-US" baseline="0" dirty="0" smtClean="0"/>
              <a:t>Application Layer: BGP, HDCP, DNS, FTP, HTTP, IMAP, LDAP, POP, ONC/RPC, SMTP, SSH, Telnet, TLS/SSL</a:t>
            </a:r>
          </a:p>
          <a:p>
            <a:endParaRPr lang="en-US" baseline="0" dirty="0" smtClean="0"/>
          </a:p>
          <a:p>
            <a:r>
              <a:rPr lang="en-US" baseline="0" dirty="0" smtClean="0"/>
              <a:t>Transport Layer: TCP, UDP, DCCP, SCTP, RSVP</a:t>
            </a:r>
          </a:p>
          <a:p>
            <a:endParaRPr lang="en-US" baseline="0" dirty="0" smtClean="0"/>
          </a:p>
          <a:p>
            <a:r>
              <a:rPr lang="en-US" baseline="0" dirty="0" smtClean="0"/>
              <a:t>Internet Layer: IP, ICMP, IPsec</a:t>
            </a:r>
          </a:p>
          <a:p>
            <a:endParaRPr lang="en-US" baseline="0" dirty="0" smtClean="0"/>
          </a:p>
          <a:p>
            <a:r>
              <a:rPr lang="en-US" baseline="0" dirty="0" smtClean="0"/>
              <a:t>Link Layer: ARP, MAC, PPP</a:t>
            </a:r>
          </a:p>
          <a:p>
            <a:endParaRPr lang="en-US" dirty="0"/>
          </a:p>
        </p:txBody>
      </p:sp>
      <p:sp>
        <p:nvSpPr>
          <p:cNvPr id="4" name="Slide Number Placeholder 3"/>
          <p:cNvSpPr>
            <a:spLocks noGrp="1"/>
          </p:cNvSpPr>
          <p:nvPr>
            <p:ph type="sldNum" sz="quarter" idx="10"/>
          </p:nvPr>
        </p:nvSpPr>
        <p:spPr/>
        <p:txBody>
          <a:bodyPr/>
          <a:lstStyle/>
          <a:p>
            <a:fld id="{B72AFF75-0507-C84D-B258-67C61FE62C1F}" type="slidenum">
              <a:rPr lang="en-US" smtClean="0"/>
              <a:t>24</a:t>
            </a:fld>
            <a:endParaRPr lang="en-US"/>
          </a:p>
        </p:txBody>
      </p:sp>
    </p:spTree>
    <p:extLst>
      <p:ext uri="{BB962C8B-B14F-4D97-AF65-F5344CB8AC3E}">
        <p14:creationId xmlns:p14="http://schemas.microsoft.com/office/powerpoint/2010/main" val="63387528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 A client typically queries for this information immediately after</a:t>
            </a:r>
            <a:r>
              <a:rPr lang="en-US" sz="1200" b="0" i="0" kern="1200" baseline="0" dirty="0" smtClean="0">
                <a:solidFill>
                  <a:schemeClr val="tx1"/>
                </a:solidFill>
                <a:effectLst/>
                <a:latin typeface="+mn-lt"/>
                <a:ea typeface="+mn-ea"/>
                <a:cs typeface="+mn-cs"/>
              </a:rPr>
              <a:t> booting</a:t>
            </a:r>
          </a:p>
          <a:p>
            <a:endParaRPr lang="en-US" dirty="0" smtClean="0"/>
          </a:p>
          <a:p>
            <a:r>
              <a:rPr lang="en-US" dirty="0" err="1" smtClean="0"/>
              <a:t>Dhclient</a:t>
            </a:r>
            <a:r>
              <a:rPr lang="en-US" dirty="0" smtClean="0"/>
              <a:t> –v –r eth0</a:t>
            </a:r>
          </a:p>
          <a:p>
            <a:r>
              <a:rPr lang="en-US" dirty="0" err="1" smtClean="0"/>
              <a:t>Dhclient</a:t>
            </a:r>
            <a:r>
              <a:rPr lang="en-US" dirty="0" smtClean="0"/>
              <a:t> –v eth0</a:t>
            </a:r>
            <a:endParaRPr lang="en-US" dirty="0"/>
          </a:p>
        </p:txBody>
      </p:sp>
      <p:sp>
        <p:nvSpPr>
          <p:cNvPr id="4" name="Slide Number Placeholder 3"/>
          <p:cNvSpPr>
            <a:spLocks noGrp="1"/>
          </p:cNvSpPr>
          <p:nvPr>
            <p:ph type="sldNum" sz="quarter" idx="10"/>
          </p:nvPr>
        </p:nvSpPr>
        <p:spPr/>
        <p:txBody>
          <a:bodyPr/>
          <a:lstStyle/>
          <a:p>
            <a:fld id="{8DA817E0-0E5A-3141-829B-962B5C9A97A3}" type="slidenum">
              <a:rPr lang="en-US" smtClean="0"/>
              <a:t>29</a:t>
            </a:fld>
            <a:endParaRPr lang="en-US"/>
          </a:p>
        </p:txBody>
      </p:sp>
    </p:spTree>
    <p:extLst>
      <p:ext uri="{BB962C8B-B14F-4D97-AF65-F5344CB8AC3E}">
        <p14:creationId xmlns:p14="http://schemas.microsoft.com/office/powerpoint/2010/main" val="138016698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DHCP snooping</a:t>
            </a:r>
            <a:r>
              <a:rPr lang="en-US" baseline="0" dirty="0" smtClean="0"/>
              <a:t> </a:t>
            </a:r>
          </a:p>
          <a:p>
            <a:endParaRPr lang="en-US" baseline="0" dirty="0" smtClean="0"/>
          </a:p>
          <a:p>
            <a:r>
              <a:rPr lang="en-US" dirty="0" smtClean="0"/>
              <a:t>https://</a:t>
            </a:r>
            <a:r>
              <a:rPr lang="en-US" dirty="0" err="1" smtClean="0"/>
              <a:t>en.wikipedia.org</a:t>
            </a:r>
            <a:r>
              <a:rPr lang="en-US" dirty="0" smtClean="0"/>
              <a:t>/wiki/</a:t>
            </a:r>
            <a:r>
              <a:rPr lang="en-US" dirty="0" err="1" smtClean="0"/>
              <a:t>DHCP_snooping</a:t>
            </a:r>
            <a:endParaRPr lang="en-US" dirty="0"/>
          </a:p>
        </p:txBody>
      </p:sp>
      <p:sp>
        <p:nvSpPr>
          <p:cNvPr id="4" name="Slide Number Placeholder 3"/>
          <p:cNvSpPr>
            <a:spLocks noGrp="1"/>
          </p:cNvSpPr>
          <p:nvPr>
            <p:ph type="sldNum" sz="quarter" idx="10"/>
          </p:nvPr>
        </p:nvSpPr>
        <p:spPr/>
        <p:txBody>
          <a:bodyPr/>
          <a:lstStyle/>
          <a:p>
            <a:fld id="{8DA817E0-0E5A-3141-829B-962B5C9A97A3}" type="slidenum">
              <a:rPr lang="en-US" smtClean="0"/>
              <a:t>30</a:t>
            </a:fld>
            <a:endParaRPr lang="en-US"/>
          </a:p>
        </p:txBody>
      </p:sp>
    </p:spTree>
    <p:extLst>
      <p:ext uri="{BB962C8B-B14F-4D97-AF65-F5344CB8AC3E}">
        <p14:creationId xmlns:p14="http://schemas.microsoft.com/office/powerpoint/2010/main" val="145909104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http://</a:t>
            </a:r>
            <a:r>
              <a:rPr lang="en-US" dirty="0" err="1" smtClean="0"/>
              <a:t>itsecurity.telelink.com</a:t>
            </a:r>
            <a:r>
              <a:rPr lang="en-US" dirty="0" smtClean="0"/>
              <a:t>/</a:t>
            </a:r>
            <a:r>
              <a:rPr lang="en-US" dirty="0" err="1" smtClean="0"/>
              <a:t>dhcp</a:t>
            </a:r>
            <a:r>
              <a:rPr lang="en-US" dirty="0" smtClean="0"/>
              <a:t>-attacks/</a:t>
            </a:r>
          </a:p>
          <a:p>
            <a:r>
              <a:rPr lang="en-US" dirty="0" smtClean="0"/>
              <a:t>http://</a:t>
            </a:r>
            <a:r>
              <a:rPr lang="en-US" dirty="0" err="1" smtClean="0"/>
              <a:t>www.cisco.com</a:t>
            </a:r>
            <a:r>
              <a:rPr lang="en-US" dirty="0" smtClean="0"/>
              <a:t>/c/en/us/products/collateral/switches/catalyst-6500-series-switches/white_Paper_C11_603833.html</a:t>
            </a:r>
          </a:p>
          <a:p>
            <a:endParaRPr lang="en-US" dirty="0" smtClean="0"/>
          </a:p>
          <a:p>
            <a:endParaRPr lang="en-US" dirty="0" smtClean="0"/>
          </a:p>
          <a:p>
            <a:r>
              <a:rPr lang="en-US" dirty="0" smtClean="0"/>
              <a:t>Yersinia tool:</a:t>
            </a:r>
          </a:p>
          <a:p>
            <a:r>
              <a:rPr lang="en-US" dirty="0" smtClean="0"/>
              <a:t>http://</a:t>
            </a:r>
            <a:r>
              <a:rPr lang="en-US" dirty="0" err="1" smtClean="0"/>
              <a:t>sectools.org</a:t>
            </a:r>
            <a:r>
              <a:rPr lang="en-US" dirty="0" smtClean="0"/>
              <a:t>/tool/</a:t>
            </a:r>
            <a:r>
              <a:rPr lang="en-US" dirty="0" err="1" smtClean="0"/>
              <a:t>yersinia</a:t>
            </a:r>
            <a:r>
              <a:rPr lang="en-US" dirty="0" smtClean="0"/>
              <a:t>/</a:t>
            </a:r>
            <a:endParaRPr lang="en-US" dirty="0"/>
          </a:p>
        </p:txBody>
      </p:sp>
      <p:sp>
        <p:nvSpPr>
          <p:cNvPr id="4" name="Slide Number Placeholder 3"/>
          <p:cNvSpPr>
            <a:spLocks noGrp="1"/>
          </p:cNvSpPr>
          <p:nvPr>
            <p:ph type="sldNum" sz="quarter" idx="10"/>
          </p:nvPr>
        </p:nvSpPr>
        <p:spPr/>
        <p:txBody>
          <a:bodyPr/>
          <a:lstStyle/>
          <a:p>
            <a:fld id="{8DA817E0-0E5A-3141-829B-962B5C9A97A3}" type="slidenum">
              <a:rPr lang="en-US" smtClean="0"/>
              <a:t>31</a:t>
            </a:fld>
            <a:endParaRPr lang="en-US"/>
          </a:p>
        </p:txBody>
      </p:sp>
    </p:spTree>
    <p:extLst>
      <p:ext uri="{BB962C8B-B14F-4D97-AF65-F5344CB8AC3E}">
        <p14:creationId xmlns:p14="http://schemas.microsoft.com/office/powerpoint/2010/main" val="13475312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The Internet Assigned Numbers Authority (IANA) is responsible for the global coordination of the DNS Root, IP addressing, and other Internet protocol resources. This includes the registration of commonly used port numbers for well-known Internet services.</a:t>
            </a:r>
            <a:endParaRPr lang="en-US" dirty="0"/>
          </a:p>
        </p:txBody>
      </p:sp>
      <p:sp>
        <p:nvSpPr>
          <p:cNvPr id="4" name="Slide Number Placeholder 3"/>
          <p:cNvSpPr>
            <a:spLocks noGrp="1"/>
          </p:cNvSpPr>
          <p:nvPr>
            <p:ph type="sldNum" sz="quarter" idx="10"/>
          </p:nvPr>
        </p:nvSpPr>
        <p:spPr/>
        <p:txBody>
          <a:bodyPr/>
          <a:lstStyle/>
          <a:p>
            <a:fld id="{8DA817E0-0E5A-3141-829B-962B5C9A97A3}" type="slidenum">
              <a:rPr lang="en-US" smtClean="0"/>
              <a:t>5</a:t>
            </a:fld>
            <a:endParaRPr lang="en-US"/>
          </a:p>
        </p:txBody>
      </p:sp>
    </p:spTree>
    <p:extLst>
      <p:ext uri="{BB962C8B-B14F-4D97-AF65-F5344CB8AC3E}">
        <p14:creationId xmlns:p14="http://schemas.microsoft.com/office/powerpoint/2010/main" val="2222667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Rectangle 2"/>
          <p:cNvSpPr>
            <a:spLocks noGrp="1" noRot="1" noChangeAspect="1" noChangeArrowheads="1" noTextEdit="1"/>
          </p:cNvSpPr>
          <p:nvPr>
            <p:ph type="sldImg"/>
          </p:nvPr>
        </p:nvSpPr>
        <p:spPr>
          <a:ln/>
        </p:spPr>
      </p:sp>
      <p:sp>
        <p:nvSpPr>
          <p:cNvPr id="20482" name="Rectangle 3"/>
          <p:cNvSpPr>
            <a:spLocks noGrp="1" noChangeArrowheads="1"/>
          </p:cNvSpPr>
          <p:nvPr>
            <p:ph type="body" idx="1"/>
          </p:nvPr>
        </p:nvSpPr>
        <p:spPr>
          <a:noFill/>
          <a:ln/>
          <a:extLst>
            <a:ext uri="{FAA26D3D-D897-4be2-8F04-BA451C77F1D7}">
              <ma14:placeholderFlag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endParaRPr lang="en-US" altLang="en-US" dirty="0"/>
          </a:p>
        </p:txBody>
      </p:sp>
    </p:spTree>
    <p:extLst>
      <p:ext uri="{BB962C8B-B14F-4D97-AF65-F5344CB8AC3E}">
        <p14:creationId xmlns:p14="http://schemas.microsoft.com/office/powerpoint/2010/main" val="97854350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fld id="{679B90C6-7CFF-AA47-8C96-477F32FBEE61}" type="slidenum">
              <a:rPr lang="en-US" altLang="en-US" sz="1200"/>
              <a:pPr/>
              <a:t>34</a:t>
            </a:fld>
            <a:endParaRPr lang="en-US" altLang="en-US" sz="1200"/>
          </a:p>
        </p:txBody>
      </p:sp>
      <p:sp>
        <p:nvSpPr>
          <p:cNvPr id="24578" name="Rectangle 2"/>
          <p:cNvSpPr>
            <a:spLocks noGrp="1" noRot="1" noChangeAspect="1" noChangeArrowheads="1" noTextEdit="1"/>
          </p:cNvSpPr>
          <p:nvPr>
            <p:ph type="sldImg"/>
          </p:nvPr>
        </p:nvSpPr>
        <p:spPr>
          <a:ln/>
        </p:spPr>
      </p:sp>
      <p:sp>
        <p:nvSpPr>
          <p:cNvPr id="24579" name="Rectangle 3"/>
          <p:cNvSpPr>
            <a:spLocks noGrp="1" noChangeArrowheads="1"/>
          </p:cNvSpPr>
          <p:nvPr>
            <p:ph type="body" idx="1"/>
          </p:nvPr>
        </p:nvSpPr>
        <p:spPr>
          <a:noFill/>
          <a:ln/>
          <a:extLst>
            <a:ext uri="{FAA26D3D-D897-4be2-8F04-BA451C77F1D7}">
              <ma14:placeholderFlag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eaLnBrk="1" hangingPunct="1"/>
            <a:endParaRPr lang="en-US" altLang="en-US"/>
          </a:p>
        </p:txBody>
      </p:sp>
    </p:spTree>
    <p:extLst>
      <p:ext uri="{BB962C8B-B14F-4D97-AF65-F5344CB8AC3E}">
        <p14:creationId xmlns:p14="http://schemas.microsoft.com/office/powerpoint/2010/main" val="87010520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5" name="Rectangle 7"/>
          <p:cNvSpPr>
            <a:spLocks noGrp="1" noChangeArrowheads="1"/>
          </p:cNvSpPr>
          <p:nvPr>
            <p:ph type="sldNum" sz="quarter" idx="5"/>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fld id="{5335EC95-B0F8-1D4C-8FF6-134328CD0532}" type="slidenum">
              <a:rPr lang="en-US" altLang="en-US" sz="1200"/>
              <a:pPr/>
              <a:t>35</a:t>
            </a:fld>
            <a:endParaRPr lang="en-US" altLang="en-US" sz="1200"/>
          </a:p>
        </p:txBody>
      </p:sp>
      <p:sp>
        <p:nvSpPr>
          <p:cNvPr id="26626" name="Rectangle 2"/>
          <p:cNvSpPr>
            <a:spLocks noGrp="1" noRot="1" noChangeAspect="1" noChangeArrowheads="1" noTextEdit="1"/>
          </p:cNvSpPr>
          <p:nvPr>
            <p:ph type="sldImg"/>
          </p:nvPr>
        </p:nvSpPr>
        <p:spPr>
          <a:ln/>
        </p:spPr>
      </p:sp>
      <p:sp>
        <p:nvSpPr>
          <p:cNvPr id="26627" name="Rectangle 3"/>
          <p:cNvSpPr>
            <a:spLocks noGrp="1" noChangeArrowheads="1"/>
          </p:cNvSpPr>
          <p:nvPr>
            <p:ph type="body" idx="1"/>
          </p:nvPr>
        </p:nvSpPr>
        <p:spPr>
          <a:noFill/>
          <a:ln/>
          <a:extLst>
            <a:ext uri="{FAA26D3D-D897-4be2-8F04-BA451C77F1D7}">
              <ma14:placeholderFlag xmlns:ma14="http://schemas.microsoft.com/office/mac/drawingml/2011/main" val="1"/>
            </a:ex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eaLnBrk="1" hangingPunct="1"/>
            <a:r>
              <a:rPr lang="en-US" altLang="en-US" dirty="0" smtClean="0"/>
              <a:t>https://</a:t>
            </a:r>
            <a:r>
              <a:rPr lang="en-US" altLang="en-US" dirty="0" err="1" smtClean="0"/>
              <a:t>www.verisign.com</a:t>
            </a:r>
            <a:r>
              <a:rPr lang="en-US" altLang="en-US" dirty="0" smtClean="0"/>
              <a:t>/</a:t>
            </a:r>
            <a:r>
              <a:rPr lang="en-US" altLang="en-US" dirty="0" err="1" smtClean="0"/>
              <a:t>en_US</a:t>
            </a:r>
            <a:r>
              <a:rPr lang="en-US" altLang="en-US" dirty="0" smtClean="0"/>
              <a:t>/domain-names/online/how-</a:t>
            </a:r>
            <a:r>
              <a:rPr lang="en-US" altLang="en-US" dirty="0" err="1" smtClean="0"/>
              <a:t>dns</a:t>
            </a:r>
            <a:r>
              <a:rPr lang="en-US" altLang="en-US" dirty="0" smtClean="0"/>
              <a:t>-works/</a:t>
            </a:r>
            <a:r>
              <a:rPr lang="en-US" altLang="en-US" dirty="0" err="1" smtClean="0"/>
              <a:t>index.xhtml</a:t>
            </a:r>
            <a:endParaRPr lang="en-US" altLang="en-US" dirty="0"/>
          </a:p>
        </p:txBody>
      </p:sp>
    </p:spTree>
    <p:extLst>
      <p:ext uri="{BB962C8B-B14F-4D97-AF65-F5344CB8AC3E}">
        <p14:creationId xmlns:p14="http://schemas.microsoft.com/office/powerpoint/2010/main" val="21174584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DA817E0-0E5A-3141-829B-962B5C9A97A3}" type="slidenum">
              <a:rPr lang="en-US" smtClean="0"/>
              <a:t>6</a:t>
            </a:fld>
            <a:endParaRPr lang="en-US"/>
          </a:p>
        </p:txBody>
      </p:sp>
    </p:spTree>
    <p:extLst>
      <p:ext uri="{BB962C8B-B14F-4D97-AF65-F5344CB8AC3E}">
        <p14:creationId xmlns:p14="http://schemas.microsoft.com/office/powerpoint/2010/main" val="425703235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In IPv4 an address consists of 32 bits which limits th</a:t>
            </a:r>
            <a:r>
              <a:rPr lang="en-US" sz="1200" kern="1200" baseline="0" dirty="0" smtClean="0">
                <a:solidFill>
                  <a:schemeClr val="tx1"/>
                </a:solidFill>
                <a:latin typeface="+mn-lt"/>
                <a:ea typeface="+mn-ea"/>
                <a:cs typeface="+mn-cs"/>
              </a:rPr>
              <a:t>e</a:t>
            </a:r>
            <a:r>
              <a:rPr lang="en-US" sz="1200" kern="1200" dirty="0" smtClean="0">
                <a:solidFill>
                  <a:schemeClr val="tx1"/>
                </a:solidFill>
                <a:latin typeface="+mn-lt"/>
                <a:ea typeface="+mn-ea"/>
                <a:cs typeface="+mn-cs"/>
              </a:rPr>
              <a:t> address space to 4294967296 (2</a:t>
            </a:r>
            <a:r>
              <a:rPr lang="en-US" sz="1200" kern="1200" baseline="30000" dirty="0" smtClean="0">
                <a:solidFill>
                  <a:schemeClr val="tx1"/>
                </a:solidFill>
                <a:latin typeface="+mn-lt"/>
                <a:ea typeface="+mn-ea"/>
                <a:cs typeface="+mn-cs"/>
              </a:rPr>
              <a:t>32</a:t>
            </a:r>
            <a:r>
              <a:rPr lang="en-US" sz="1200" kern="1200" baseline="0" dirty="0" smtClean="0">
                <a:solidFill>
                  <a:schemeClr val="tx1"/>
                </a:solidFill>
                <a:latin typeface="+mn-lt"/>
                <a:ea typeface="+mn-ea"/>
                <a:cs typeface="+mn-cs"/>
              </a:rPr>
              <a:t>) possible unique addresses.</a:t>
            </a:r>
          </a:p>
          <a:p>
            <a:endParaRPr lang="en-US" sz="1200" kern="1200" baseline="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IPv4 reserves some addresses for special purposes such as private networks (~18 million addresses) or multicast addresses (~270 million addresses).</a:t>
            </a:r>
            <a:endParaRPr lang="en-US" dirty="0"/>
          </a:p>
        </p:txBody>
      </p:sp>
      <p:sp>
        <p:nvSpPr>
          <p:cNvPr id="4" name="Slide Number Placeholder 3"/>
          <p:cNvSpPr>
            <a:spLocks noGrp="1"/>
          </p:cNvSpPr>
          <p:nvPr>
            <p:ph type="sldNum" sz="quarter" idx="10"/>
          </p:nvPr>
        </p:nvSpPr>
        <p:spPr/>
        <p:txBody>
          <a:bodyPr/>
          <a:lstStyle/>
          <a:p>
            <a:fld id="{8DA817E0-0E5A-3141-829B-962B5C9A97A3}" type="slidenum">
              <a:rPr lang="en-US" smtClean="0"/>
              <a:t>7</a:t>
            </a:fld>
            <a:endParaRPr lang="en-US"/>
          </a:p>
        </p:txBody>
      </p:sp>
    </p:spTree>
    <p:extLst>
      <p:ext uri="{BB962C8B-B14F-4D97-AF65-F5344CB8AC3E}">
        <p14:creationId xmlns:p14="http://schemas.microsoft.com/office/powerpoint/2010/main" val="25135081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err="1" smtClean="0">
                <a:solidFill>
                  <a:schemeClr val="tx1"/>
                </a:solidFill>
                <a:latin typeface="+mn-lt"/>
                <a:ea typeface="+mn-ea"/>
                <a:cs typeface="+mn-cs"/>
              </a:rPr>
              <a:t>Classful</a:t>
            </a:r>
            <a:r>
              <a:rPr lang="en-US" sz="1200" kern="1200" dirty="0" smtClean="0">
                <a:solidFill>
                  <a:schemeClr val="tx1"/>
                </a:solidFill>
                <a:latin typeface="+mn-lt"/>
                <a:ea typeface="+mn-ea"/>
                <a:cs typeface="+mn-cs"/>
              </a:rPr>
              <a:t> network design allowed for a larger number of individual network assignments and fine-grained subnetwork design.</a:t>
            </a:r>
          </a:p>
          <a:p>
            <a:endParaRPr lang="en-US" sz="1400" kern="1200" dirty="0" smtClean="0">
              <a:solidFill>
                <a:schemeClr val="tx1"/>
              </a:solidFill>
              <a:latin typeface="+mn-lt"/>
              <a:ea typeface="+mn-ea"/>
              <a:cs typeface="+mn-cs"/>
            </a:endParaRPr>
          </a:p>
          <a:p>
            <a:r>
              <a:rPr lang="en-US" sz="1400" b="1" kern="1200" dirty="0" smtClean="0">
                <a:solidFill>
                  <a:schemeClr val="tx1"/>
                </a:solidFill>
                <a:latin typeface="+mn-lt"/>
                <a:ea typeface="+mn-ea"/>
                <a:cs typeface="+mn-cs"/>
              </a:rPr>
              <a:t>Subnet masks</a:t>
            </a:r>
            <a:r>
              <a:rPr lang="en-US" sz="1400" kern="1200" dirty="0" smtClean="0">
                <a:solidFill>
                  <a:schemeClr val="tx1"/>
                </a:solidFill>
                <a:latin typeface="+mn-lt"/>
                <a:ea typeface="+mn-ea"/>
                <a:cs typeface="+mn-cs"/>
              </a:rPr>
              <a:t> are used to separate the network portion of the IP address from the host portion.</a:t>
            </a:r>
          </a:p>
          <a:p>
            <a:endParaRPr lang="en-US" sz="1400" kern="1200" dirty="0" smtClean="0">
              <a:solidFill>
                <a:schemeClr val="tx1"/>
              </a:solidFill>
              <a:latin typeface="+mn-lt"/>
              <a:ea typeface="+mn-ea"/>
              <a:cs typeface="+mn-cs"/>
            </a:endParaRPr>
          </a:p>
          <a:p>
            <a:pPr fontAlgn="base"/>
            <a:r>
              <a:rPr lang="en-US" sz="1200" b="0" i="0" kern="1200" dirty="0" smtClean="0">
                <a:solidFill>
                  <a:schemeClr val="tx1"/>
                </a:solidFill>
                <a:effectLst/>
                <a:latin typeface="+mn-lt"/>
                <a:ea typeface="+mn-ea"/>
                <a:cs typeface="+mn-cs"/>
              </a:rPr>
              <a:t>Classless on the other hand, allows the use of variable length subnet masks, or VLSM, because subnet mask information is included with routing updates. You can have a mixture of different subnet masks in the same routing domain:</a:t>
            </a:r>
          </a:p>
          <a:p>
            <a:pPr fontAlgn="base"/>
            <a:r>
              <a:rPr lang="en-US" sz="1200" b="0" i="0" kern="1200" dirty="0" smtClean="0">
                <a:solidFill>
                  <a:schemeClr val="tx1"/>
                </a:solidFill>
                <a:effectLst/>
                <a:latin typeface="+mn-lt"/>
                <a:ea typeface="+mn-ea"/>
                <a:cs typeface="+mn-cs"/>
              </a:rPr>
              <a:t>- 10.1.0.0/19</a:t>
            </a:r>
          </a:p>
          <a:p>
            <a:pPr fontAlgn="base"/>
            <a:r>
              <a:rPr lang="en-US" sz="1200" b="0" i="0" kern="1200" dirty="0" smtClean="0">
                <a:solidFill>
                  <a:schemeClr val="tx1"/>
                </a:solidFill>
                <a:effectLst/>
                <a:latin typeface="+mn-lt"/>
                <a:ea typeface="+mn-ea"/>
                <a:cs typeface="+mn-cs"/>
              </a:rPr>
              <a:t>- 10.2.0.0/20</a:t>
            </a:r>
          </a:p>
          <a:p>
            <a:pPr fontAlgn="base"/>
            <a:r>
              <a:rPr lang="en-US" sz="1200" b="0" i="0" kern="1200" dirty="0" smtClean="0">
                <a:solidFill>
                  <a:schemeClr val="tx1"/>
                </a:solidFill>
                <a:effectLst/>
                <a:latin typeface="+mn-lt"/>
                <a:ea typeface="+mn-ea"/>
                <a:cs typeface="+mn-cs"/>
              </a:rPr>
              <a:t>- 172.16.8.0/21</a:t>
            </a:r>
          </a:p>
          <a:p>
            <a:pPr fontAlgn="base"/>
            <a:r>
              <a:rPr lang="en-US" sz="1200" b="0" i="0" kern="1200" dirty="0" smtClean="0">
                <a:solidFill>
                  <a:schemeClr val="tx1"/>
                </a:solidFill>
                <a:effectLst/>
                <a:latin typeface="+mn-lt"/>
                <a:ea typeface="+mn-ea"/>
                <a:cs typeface="+mn-cs"/>
              </a:rPr>
              <a:t>- 172.16.16.0/24</a:t>
            </a:r>
          </a:p>
          <a:p>
            <a:endParaRPr lang="en-US" sz="1400" dirty="0"/>
          </a:p>
        </p:txBody>
      </p:sp>
      <p:sp>
        <p:nvSpPr>
          <p:cNvPr id="4" name="Slide Number Placeholder 3"/>
          <p:cNvSpPr>
            <a:spLocks noGrp="1"/>
          </p:cNvSpPr>
          <p:nvPr>
            <p:ph type="sldNum" sz="quarter" idx="10"/>
          </p:nvPr>
        </p:nvSpPr>
        <p:spPr/>
        <p:txBody>
          <a:bodyPr/>
          <a:lstStyle/>
          <a:p>
            <a:fld id="{8DA817E0-0E5A-3141-829B-962B5C9A97A3}" type="slidenum">
              <a:rPr lang="en-US" smtClean="0"/>
              <a:t>8</a:t>
            </a:fld>
            <a:endParaRPr lang="en-US"/>
          </a:p>
        </p:txBody>
      </p:sp>
    </p:spTree>
    <p:extLst>
      <p:ext uri="{BB962C8B-B14F-4D97-AF65-F5344CB8AC3E}">
        <p14:creationId xmlns:p14="http://schemas.microsoft.com/office/powerpoint/2010/main" val="67171179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variable-length subnet masking (VLSM)</a:t>
            </a:r>
          </a:p>
          <a:p>
            <a:r>
              <a:rPr lang="en-US" sz="1200" b="0" i="0" kern="1200" dirty="0" smtClean="0">
                <a:solidFill>
                  <a:schemeClr val="tx1"/>
                </a:solidFill>
                <a:effectLst/>
                <a:latin typeface="+mn-lt"/>
                <a:ea typeface="+mn-ea"/>
                <a:cs typeface="+mn-cs"/>
              </a:rPr>
              <a:t>All devices in the same routing domain must use the same subnet mask. Since routers running a </a:t>
            </a:r>
            <a:r>
              <a:rPr lang="en-US" sz="1200" b="0" i="0" kern="1200" dirty="0" err="1" smtClean="0">
                <a:solidFill>
                  <a:schemeClr val="tx1"/>
                </a:solidFill>
                <a:effectLst/>
                <a:latin typeface="+mn-lt"/>
                <a:ea typeface="+mn-ea"/>
                <a:cs typeface="+mn-cs"/>
              </a:rPr>
              <a:t>classful</a:t>
            </a:r>
            <a:r>
              <a:rPr lang="en-US" sz="1200" b="0" i="0" kern="1200" dirty="0" smtClean="0">
                <a:solidFill>
                  <a:schemeClr val="tx1"/>
                </a:solidFill>
                <a:effectLst/>
                <a:latin typeface="+mn-lt"/>
                <a:ea typeface="+mn-ea"/>
                <a:cs typeface="+mn-cs"/>
              </a:rPr>
              <a:t> routing protocol do not include subnet mask information with routing updates, the router assumes either its own subnet mask, or defaults to the </a:t>
            </a:r>
            <a:r>
              <a:rPr lang="en-US" sz="1200" b="0" i="0" kern="1200" dirty="0" err="1" smtClean="0">
                <a:solidFill>
                  <a:schemeClr val="tx1"/>
                </a:solidFill>
                <a:effectLst/>
                <a:latin typeface="+mn-lt"/>
                <a:ea typeface="+mn-ea"/>
                <a:cs typeface="+mn-cs"/>
              </a:rPr>
              <a:t>classful</a:t>
            </a:r>
            <a:r>
              <a:rPr lang="en-US" sz="1200" b="0" i="0" kern="1200" dirty="0" smtClean="0">
                <a:solidFill>
                  <a:schemeClr val="tx1"/>
                </a:solidFill>
                <a:effectLst/>
                <a:latin typeface="+mn-lt"/>
                <a:ea typeface="+mn-ea"/>
                <a:cs typeface="+mn-cs"/>
              </a:rPr>
              <a:t> subnet mask.</a:t>
            </a:r>
            <a:endParaRPr lang="en-US" dirty="0"/>
          </a:p>
        </p:txBody>
      </p:sp>
      <p:sp>
        <p:nvSpPr>
          <p:cNvPr id="4" name="Slide Number Placeholder 3"/>
          <p:cNvSpPr>
            <a:spLocks noGrp="1"/>
          </p:cNvSpPr>
          <p:nvPr>
            <p:ph type="sldNum" sz="quarter" idx="10"/>
          </p:nvPr>
        </p:nvSpPr>
        <p:spPr/>
        <p:txBody>
          <a:bodyPr/>
          <a:lstStyle/>
          <a:p>
            <a:fld id="{8DA817E0-0E5A-3141-829B-962B5C9A97A3}" type="slidenum">
              <a:rPr lang="en-US" smtClean="0"/>
              <a:t>9</a:t>
            </a:fld>
            <a:endParaRPr lang="en-US"/>
          </a:p>
        </p:txBody>
      </p:sp>
    </p:spTree>
    <p:extLst>
      <p:ext uri="{BB962C8B-B14F-4D97-AF65-F5344CB8AC3E}">
        <p14:creationId xmlns:p14="http://schemas.microsoft.com/office/powerpoint/2010/main" val="12666622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MAC addressing works at the data link layer, IP addressing functions at the network layer (layer 3)</a:t>
            </a:r>
            <a:endParaRPr lang="en-US" dirty="0"/>
          </a:p>
        </p:txBody>
      </p:sp>
      <p:sp>
        <p:nvSpPr>
          <p:cNvPr id="4" name="Slide Number Placeholder 3"/>
          <p:cNvSpPr>
            <a:spLocks noGrp="1"/>
          </p:cNvSpPr>
          <p:nvPr>
            <p:ph type="sldNum" sz="quarter" idx="10"/>
          </p:nvPr>
        </p:nvSpPr>
        <p:spPr/>
        <p:txBody>
          <a:bodyPr/>
          <a:lstStyle/>
          <a:p>
            <a:fld id="{8DA817E0-0E5A-3141-829B-962B5C9A97A3}" type="slidenum">
              <a:rPr lang="en-US" smtClean="0"/>
              <a:t>10</a:t>
            </a:fld>
            <a:endParaRPr lang="en-US"/>
          </a:p>
        </p:txBody>
      </p:sp>
    </p:spTree>
    <p:extLst>
      <p:ext uri="{BB962C8B-B14F-4D97-AF65-F5344CB8AC3E}">
        <p14:creationId xmlns:p14="http://schemas.microsoft.com/office/powerpoint/2010/main" val="167268609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DA817E0-0E5A-3141-829B-962B5C9A97A3}" type="slidenum">
              <a:rPr lang="en-US" smtClean="0"/>
              <a:t>12</a:t>
            </a:fld>
            <a:endParaRPr lang="en-US"/>
          </a:p>
        </p:txBody>
      </p:sp>
    </p:spTree>
    <p:extLst>
      <p:ext uri="{BB962C8B-B14F-4D97-AF65-F5344CB8AC3E}">
        <p14:creationId xmlns:p14="http://schemas.microsoft.com/office/powerpoint/2010/main" val="10311136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Presentation layer: responsible</a:t>
            </a:r>
            <a:r>
              <a:rPr lang="en-US" baseline="0" dirty="0" smtClean="0"/>
              <a:t> for the delivery and formatting of information to the application layer for further processing, relieves application layer of concern syntactical differences in data representation ASCII code/</a:t>
            </a:r>
            <a:r>
              <a:rPr lang="en-US" baseline="0" dirty="0" err="1" smtClean="0"/>
              <a:t>unicode</a:t>
            </a:r>
            <a:r>
              <a:rPr lang="en-US" baseline="0" dirty="0" smtClean="0"/>
              <a:t> code or encryption </a:t>
            </a:r>
          </a:p>
          <a:p>
            <a:endParaRPr lang="en-US" baseline="0" dirty="0" smtClean="0"/>
          </a:p>
          <a:p>
            <a:r>
              <a:rPr lang="en-US" baseline="0" dirty="0" smtClean="0"/>
              <a:t>Session layer: mechanism for opening, closing and managing a session</a:t>
            </a:r>
          </a:p>
          <a:p>
            <a:endParaRPr lang="en-US" baseline="0" dirty="0" smtClean="0"/>
          </a:p>
        </p:txBody>
      </p:sp>
      <p:sp>
        <p:nvSpPr>
          <p:cNvPr id="4" name="Slide Number Placeholder 3"/>
          <p:cNvSpPr>
            <a:spLocks noGrp="1"/>
          </p:cNvSpPr>
          <p:nvPr>
            <p:ph type="sldNum" sz="quarter" idx="10"/>
          </p:nvPr>
        </p:nvSpPr>
        <p:spPr/>
        <p:txBody>
          <a:bodyPr/>
          <a:lstStyle/>
          <a:p>
            <a:fld id="{B72AFF75-0507-C84D-B258-67C61FE62C1F}" type="slidenum">
              <a:rPr lang="en-US" smtClean="0"/>
              <a:t>13</a:t>
            </a:fld>
            <a:endParaRPr lang="en-US"/>
          </a:p>
        </p:txBody>
      </p:sp>
    </p:spTree>
    <p:extLst>
      <p:ext uri="{BB962C8B-B14F-4D97-AF65-F5344CB8AC3E}">
        <p14:creationId xmlns:p14="http://schemas.microsoft.com/office/powerpoint/2010/main" val="4737396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E5A2F489-F295-614B-B22F-C9113A662A72}" type="datetimeFigureOut">
              <a:rPr lang="en-US" smtClean="0"/>
              <a:t>1/17/17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9DF538-C3B8-454F-AE06-E3E5747B470B}" type="slidenum">
              <a:rPr lang="en-US" smtClean="0"/>
              <a:t>‹#›</a:t>
            </a:fld>
            <a:endParaRPr lang="en-US"/>
          </a:p>
        </p:txBody>
      </p:sp>
    </p:spTree>
    <p:extLst>
      <p:ext uri="{BB962C8B-B14F-4D97-AF65-F5344CB8AC3E}">
        <p14:creationId xmlns:p14="http://schemas.microsoft.com/office/powerpoint/2010/main" val="39993417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5A2F489-F295-614B-B22F-C9113A662A72}" type="datetimeFigureOut">
              <a:rPr lang="en-US" smtClean="0"/>
              <a:t>1/17/17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9DF538-C3B8-454F-AE06-E3E5747B470B}" type="slidenum">
              <a:rPr lang="en-US" smtClean="0"/>
              <a:t>‹#›</a:t>
            </a:fld>
            <a:endParaRPr lang="en-US"/>
          </a:p>
        </p:txBody>
      </p:sp>
    </p:spTree>
    <p:extLst>
      <p:ext uri="{BB962C8B-B14F-4D97-AF65-F5344CB8AC3E}">
        <p14:creationId xmlns:p14="http://schemas.microsoft.com/office/powerpoint/2010/main" val="15310663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5A2F489-F295-614B-B22F-C9113A662A72}" type="datetimeFigureOut">
              <a:rPr lang="en-US" smtClean="0"/>
              <a:t>1/17/17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9DF538-C3B8-454F-AE06-E3E5747B470B}" type="slidenum">
              <a:rPr lang="en-US" smtClean="0"/>
              <a:t>‹#›</a:t>
            </a:fld>
            <a:endParaRPr lang="en-US"/>
          </a:p>
        </p:txBody>
      </p:sp>
    </p:spTree>
    <p:extLst>
      <p:ext uri="{BB962C8B-B14F-4D97-AF65-F5344CB8AC3E}">
        <p14:creationId xmlns:p14="http://schemas.microsoft.com/office/powerpoint/2010/main" val="15846608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E5A2F489-F295-614B-B22F-C9113A662A72}" type="datetimeFigureOut">
              <a:rPr lang="en-US" smtClean="0"/>
              <a:t>1/17/17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9DF538-C3B8-454F-AE06-E3E5747B470B}" type="slidenum">
              <a:rPr lang="en-US" smtClean="0"/>
              <a:t>‹#›</a:t>
            </a:fld>
            <a:endParaRPr lang="en-US"/>
          </a:p>
        </p:txBody>
      </p:sp>
    </p:spTree>
    <p:extLst>
      <p:ext uri="{BB962C8B-B14F-4D97-AF65-F5344CB8AC3E}">
        <p14:creationId xmlns:p14="http://schemas.microsoft.com/office/powerpoint/2010/main" val="38328317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E5A2F489-F295-614B-B22F-C9113A662A72}" type="datetimeFigureOut">
              <a:rPr lang="en-US" smtClean="0"/>
              <a:t>1/17/17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D9DF538-C3B8-454F-AE06-E3E5747B470B}" type="slidenum">
              <a:rPr lang="en-US" smtClean="0"/>
              <a:t>‹#›</a:t>
            </a:fld>
            <a:endParaRPr lang="en-US"/>
          </a:p>
        </p:txBody>
      </p:sp>
    </p:spTree>
    <p:extLst>
      <p:ext uri="{BB962C8B-B14F-4D97-AF65-F5344CB8AC3E}">
        <p14:creationId xmlns:p14="http://schemas.microsoft.com/office/powerpoint/2010/main" val="3644845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E5A2F489-F295-614B-B22F-C9113A662A72}" type="datetimeFigureOut">
              <a:rPr lang="en-US" smtClean="0"/>
              <a:t>1/17/17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D9DF538-C3B8-454F-AE06-E3E5747B470B}" type="slidenum">
              <a:rPr lang="en-US" smtClean="0"/>
              <a:t>‹#›</a:t>
            </a:fld>
            <a:endParaRPr lang="en-US"/>
          </a:p>
        </p:txBody>
      </p:sp>
    </p:spTree>
    <p:extLst>
      <p:ext uri="{BB962C8B-B14F-4D97-AF65-F5344CB8AC3E}">
        <p14:creationId xmlns:p14="http://schemas.microsoft.com/office/powerpoint/2010/main" val="24051538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E5A2F489-F295-614B-B22F-C9113A662A72}" type="datetimeFigureOut">
              <a:rPr lang="en-US" smtClean="0"/>
              <a:t>1/17/17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D9DF538-C3B8-454F-AE06-E3E5747B470B}" type="slidenum">
              <a:rPr lang="en-US" smtClean="0"/>
              <a:t>‹#›</a:t>
            </a:fld>
            <a:endParaRPr lang="en-US"/>
          </a:p>
        </p:txBody>
      </p:sp>
    </p:spTree>
    <p:extLst>
      <p:ext uri="{BB962C8B-B14F-4D97-AF65-F5344CB8AC3E}">
        <p14:creationId xmlns:p14="http://schemas.microsoft.com/office/powerpoint/2010/main" val="36845540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E5A2F489-F295-614B-B22F-C9113A662A72}" type="datetimeFigureOut">
              <a:rPr lang="en-US" smtClean="0"/>
              <a:t>1/17/17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D9DF538-C3B8-454F-AE06-E3E5747B470B}" type="slidenum">
              <a:rPr lang="en-US" smtClean="0"/>
              <a:t>‹#›</a:t>
            </a:fld>
            <a:endParaRPr lang="en-US"/>
          </a:p>
        </p:txBody>
      </p:sp>
    </p:spTree>
    <p:extLst>
      <p:ext uri="{BB962C8B-B14F-4D97-AF65-F5344CB8AC3E}">
        <p14:creationId xmlns:p14="http://schemas.microsoft.com/office/powerpoint/2010/main" val="23605514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5A2F489-F295-614B-B22F-C9113A662A72}" type="datetimeFigureOut">
              <a:rPr lang="en-US" smtClean="0"/>
              <a:t>1/17/17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D9DF538-C3B8-454F-AE06-E3E5747B470B}" type="slidenum">
              <a:rPr lang="en-US" smtClean="0"/>
              <a:t>‹#›</a:t>
            </a:fld>
            <a:endParaRPr lang="en-US"/>
          </a:p>
        </p:txBody>
      </p:sp>
    </p:spTree>
    <p:extLst>
      <p:ext uri="{BB962C8B-B14F-4D97-AF65-F5344CB8AC3E}">
        <p14:creationId xmlns:p14="http://schemas.microsoft.com/office/powerpoint/2010/main" val="23426181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5A2F489-F295-614B-B22F-C9113A662A72}" type="datetimeFigureOut">
              <a:rPr lang="en-US" smtClean="0"/>
              <a:t>1/17/17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D9DF538-C3B8-454F-AE06-E3E5747B470B}" type="slidenum">
              <a:rPr lang="en-US" smtClean="0"/>
              <a:t>‹#›</a:t>
            </a:fld>
            <a:endParaRPr lang="en-US"/>
          </a:p>
        </p:txBody>
      </p:sp>
    </p:spTree>
    <p:extLst>
      <p:ext uri="{BB962C8B-B14F-4D97-AF65-F5344CB8AC3E}">
        <p14:creationId xmlns:p14="http://schemas.microsoft.com/office/powerpoint/2010/main" val="5876567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5A2F489-F295-614B-B22F-C9113A662A72}" type="datetimeFigureOut">
              <a:rPr lang="en-US" smtClean="0"/>
              <a:t>1/17/17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D9DF538-C3B8-454F-AE06-E3E5747B470B}" type="slidenum">
              <a:rPr lang="en-US" smtClean="0"/>
              <a:t>‹#›</a:t>
            </a:fld>
            <a:endParaRPr lang="en-US"/>
          </a:p>
        </p:txBody>
      </p:sp>
    </p:spTree>
    <p:extLst>
      <p:ext uri="{BB962C8B-B14F-4D97-AF65-F5344CB8AC3E}">
        <p14:creationId xmlns:p14="http://schemas.microsoft.com/office/powerpoint/2010/main" val="132287734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5A2F489-F295-614B-B22F-C9113A662A72}" type="datetimeFigureOut">
              <a:rPr lang="en-US" smtClean="0"/>
              <a:t>1/17/17</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D9DF538-C3B8-454F-AE06-E3E5747B470B}" type="slidenum">
              <a:rPr lang="en-US" smtClean="0"/>
              <a:t>‹#›</a:t>
            </a:fld>
            <a:endParaRPr lang="en-US"/>
          </a:p>
        </p:txBody>
      </p:sp>
    </p:spTree>
    <p:extLst>
      <p:ext uri="{BB962C8B-B14F-4D97-AF65-F5344CB8AC3E}">
        <p14:creationId xmlns:p14="http://schemas.microsoft.com/office/powerpoint/2010/main" val="363460092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tif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0.tif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tif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en.wikipedia.org/wiki/File_Transfer_Protocol" TargetMode="External"/><Relationship Id="rId4" Type="http://schemas.openxmlformats.org/officeDocument/2006/relationships/hyperlink" Target="http://en.wikipedia.org/wiki/Secure_Shell" TargetMode="External"/><Relationship Id="rId5" Type="http://schemas.openxmlformats.org/officeDocument/2006/relationships/hyperlink" Target="http://en.wikipedia.org/wiki/Simple_Mail_Transfer_Protocol" TargetMode="External"/><Relationship Id="rId6" Type="http://schemas.openxmlformats.org/officeDocument/2006/relationships/hyperlink" Target="http://en.wikipedia.org/wiki/World_Wide_Web" TargetMode="External"/><Relationship Id="rId7" Type="http://schemas.openxmlformats.org/officeDocument/2006/relationships/hyperlink" Target="http://en.wikipedia.org/wiki/HTTP_Secure" TargetMode="External"/><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8.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image" Target="../media/image15.tiff"/><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Networking Basics</a:t>
            </a:r>
            <a:endParaRPr lang="en-US" dirty="0"/>
          </a:p>
        </p:txBody>
      </p:sp>
      <p:sp>
        <p:nvSpPr>
          <p:cNvPr id="4" name="Subtitle 3"/>
          <p:cNvSpPr>
            <a:spLocks noGrp="1"/>
          </p:cNvSpPr>
          <p:nvPr>
            <p:ph type="subTitle" idx="1"/>
          </p:nvPr>
        </p:nvSpPr>
        <p:spPr/>
        <p:txBody>
          <a:bodyPr/>
          <a:lstStyle/>
          <a:p>
            <a:endParaRPr lang="en-US"/>
          </a:p>
        </p:txBody>
      </p:sp>
    </p:spTree>
    <p:extLst>
      <p:ext uri="{BB962C8B-B14F-4D97-AF65-F5344CB8AC3E}">
        <p14:creationId xmlns:p14="http://schemas.microsoft.com/office/powerpoint/2010/main" val="410751718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IP address vs. MAC address</a:t>
            </a:r>
            <a:endParaRPr lang="en-US" dirty="0"/>
          </a:p>
        </p:txBody>
      </p:sp>
      <p:sp>
        <p:nvSpPr>
          <p:cNvPr id="3" name="Content Placeholder 2"/>
          <p:cNvSpPr>
            <a:spLocks noGrp="1"/>
          </p:cNvSpPr>
          <p:nvPr>
            <p:ph idx="1"/>
          </p:nvPr>
        </p:nvSpPr>
        <p:spPr>
          <a:xfrm>
            <a:off x="90724" y="1600200"/>
            <a:ext cx="8830252" cy="4525963"/>
          </a:xfrm>
        </p:spPr>
        <p:txBody>
          <a:bodyPr>
            <a:normAutofit/>
          </a:bodyPr>
          <a:lstStyle/>
          <a:p>
            <a:pPr algn="just"/>
            <a:r>
              <a:rPr lang="en-US" dirty="0"/>
              <a:t>A</a:t>
            </a:r>
            <a:r>
              <a:rPr lang="en-US" dirty="0" smtClean="0"/>
              <a:t> </a:t>
            </a:r>
            <a:r>
              <a:rPr lang="en-US" dirty="0"/>
              <a:t>slight </a:t>
            </a:r>
            <a:r>
              <a:rPr lang="en-US" dirty="0" smtClean="0"/>
              <a:t>oversimplification: </a:t>
            </a:r>
          </a:p>
          <a:p>
            <a:pPr lvl="1"/>
            <a:r>
              <a:rPr lang="en-US" dirty="0" smtClean="0"/>
              <a:t>IP </a:t>
            </a:r>
            <a:r>
              <a:rPr lang="en-US" dirty="0"/>
              <a:t>addressing supports inter-network routing</a:t>
            </a:r>
            <a:endParaRPr lang="en-US" dirty="0" smtClean="0"/>
          </a:p>
          <a:p>
            <a:pPr lvl="1">
              <a:spcAft>
                <a:spcPts val="2400"/>
              </a:spcAft>
            </a:pPr>
            <a:r>
              <a:rPr lang="en-US" dirty="0" smtClean="0"/>
              <a:t>MAC </a:t>
            </a:r>
            <a:r>
              <a:rPr lang="en-US" dirty="0"/>
              <a:t>addresses </a:t>
            </a:r>
            <a:r>
              <a:rPr lang="en-US" dirty="0" smtClean="0"/>
              <a:t>supports intra-network packet delivery</a:t>
            </a:r>
          </a:p>
          <a:p>
            <a:pPr algn="just"/>
            <a:r>
              <a:rPr lang="en-US" b="1" dirty="0" smtClean="0">
                <a:solidFill>
                  <a:srgbClr val="008000"/>
                </a:solidFill>
              </a:rPr>
              <a:t>MAC</a:t>
            </a:r>
            <a:r>
              <a:rPr lang="en-US" dirty="0" smtClean="0">
                <a:solidFill>
                  <a:srgbClr val="008000"/>
                </a:solidFill>
              </a:rPr>
              <a:t> </a:t>
            </a:r>
            <a:r>
              <a:rPr lang="en-US" dirty="0" smtClean="0"/>
              <a:t>addresses </a:t>
            </a:r>
            <a:r>
              <a:rPr lang="en-US" dirty="0"/>
              <a:t>generally </a:t>
            </a:r>
            <a:r>
              <a:rPr lang="en-US" b="1" dirty="0" smtClean="0">
                <a:solidFill>
                  <a:srgbClr val="008000"/>
                </a:solidFill>
              </a:rPr>
              <a:t>remain </a:t>
            </a:r>
            <a:r>
              <a:rPr lang="en-US" b="1" dirty="0">
                <a:solidFill>
                  <a:srgbClr val="008000"/>
                </a:solidFill>
              </a:rPr>
              <a:t>fixed </a:t>
            </a:r>
            <a:r>
              <a:rPr lang="en-US" dirty="0"/>
              <a:t>and </a:t>
            </a:r>
            <a:r>
              <a:rPr lang="en-US" dirty="0" smtClean="0"/>
              <a:t>follow </a:t>
            </a:r>
            <a:r>
              <a:rPr lang="en-US" dirty="0"/>
              <a:t>the network device, but </a:t>
            </a:r>
            <a:r>
              <a:rPr lang="en-US" b="1" dirty="0" smtClean="0">
                <a:solidFill>
                  <a:srgbClr val="FF6600"/>
                </a:solidFill>
              </a:rPr>
              <a:t>IP addresses change</a:t>
            </a:r>
            <a:r>
              <a:rPr lang="en-US" dirty="0" smtClean="0">
                <a:solidFill>
                  <a:srgbClr val="FF6600"/>
                </a:solidFill>
              </a:rPr>
              <a:t> </a:t>
            </a:r>
            <a:r>
              <a:rPr lang="en-US" dirty="0"/>
              <a:t>as </a:t>
            </a:r>
            <a:r>
              <a:rPr lang="en-US" dirty="0" smtClean="0"/>
              <a:t>devices move </a:t>
            </a:r>
            <a:r>
              <a:rPr lang="en-US" dirty="0"/>
              <a:t>from one network to </a:t>
            </a:r>
            <a:r>
              <a:rPr lang="en-US" dirty="0" smtClean="0"/>
              <a:t>another</a:t>
            </a:r>
            <a:endParaRPr lang="en-US" dirty="0"/>
          </a:p>
        </p:txBody>
      </p:sp>
    </p:spTree>
    <p:extLst>
      <p:ext uri="{BB962C8B-B14F-4D97-AF65-F5344CB8AC3E}">
        <p14:creationId xmlns:p14="http://schemas.microsoft.com/office/powerpoint/2010/main" val="226369137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Screen Shot 2013-02-18 at 3.43.41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7334" y="1453729"/>
            <a:ext cx="3711382" cy="4397937"/>
          </a:xfrm>
          <a:prstGeom prst="rect">
            <a:avLst/>
          </a:prstGeom>
        </p:spPr>
      </p:pic>
      <p:pic>
        <p:nvPicPr>
          <p:cNvPr id="7" name="Picture 6" descr="Screen Shot 2013-02-18 at 3.44.38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81135" y="1784364"/>
            <a:ext cx="4404488" cy="3833167"/>
          </a:xfrm>
          <a:prstGeom prst="rect">
            <a:avLst/>
          </a:prstGeom>
        </p:spPr>
      </p:pic>
      <p:sp>
        <p:nvSpPr>
          <p:cNvPr id="8" name="TextBox 7"/>
          <p:cNvSpPr txBox="1"/>
          <p:nvPr/>
        </p:nvSpPr>
        <p:spPr>
          <a:xfrm>
            <a:off x="1616267" y="5856918"/>
            <a:ext cx="1700233" cy="377866"/>
          </a:xfrm>
          <a:prstGeom prst="rect">
            <a:avLst/>
          </a:prstGeom>
          <a:noFill/>
        </p:spPr>
        <p:txBody>
          <a:bodyPr wrap="square" rtlCol="0">
            <a:spAutoFit/>
          </a:bodyPr>
          <a:lstStyle/>
          <a:p>
            <a:r>
              <a:rPr lang="en-US" dirty="0" smtClean="0"/>
              <a:t>Windows</a:t>
            </a:r>
            <a:endParaRPr lang="en-US" dirty="0"/>
          </a:p>
        </p:txBody>
      </p:sp>
      <p:sp>
        <p:nvSpPr>
          <p:cNvPr id="9" name="TextBox 8"/>
          <p:cNvSpPr txBox="1"/>
          <p:nvPr/>
        </p:nvSpPr>
        <p:spPr>
          <a:xfrm>
            <a:off x="6302625" y="5636498"/>
            <a:ext cx="1700233" cy="377866"/>
          </a:xfrm>
          <a:prstGeom prst="rect">
            <a:avLst/>
          </a:prstGeom>
          <a:noFill/>
        </p:spPr>
        <p:txBody>
          <a:bodyPr wrap="square" rtlCol="0">
            <a:spAutoFit/>
          </a:bodyPr>
          <a:lstStyle/>
          <a:p>
            <a:r>
              <a:rPr lang="en-US" dirty="0" smtClean="0"/>
              <a:t>Mac OS X</a:t>
            </a:r>
            <a:endParaRPr lang="en-US" dirty="0"/>
          </a:p>
        </p:txBody>
      </p:sp>
      <p:sp>
        <p:nvSpPr>
          <p:cNvPr id="10" name="Title 1"/>
          <p:cNvSpPr>
            <a:spLocks noGrp="1"/>
          </p:cNvSpPr>
          <p:nvPr>
            <p:ph type="title"/>
          </p:nvPr>
        </p:nvSpPr>
        <p:spPr>
          <a:xfrm>
            <a:off x="457200" y="0"/>
            <a:ext cx="8229600" cy="1143000"/>
          </a:xfrm>
        </p:spPr>
        <p:txBody>
          <a:bodyPr/>
          <a:lstStyle/>
          <a:p>
            <a:r>
              <a:rPr lang="en-US" dirty="0" smtClean="0"/>
              <a:t>Network Connection Details</a:t>
            </a:r>
            <a:endParaRPr lang="en-US" dirty="0"/>
          </a:p>
        </p:txBody>
      </p:sp>
      <p:sp>
        <p:nvSpPr>
          <p:cNvPr id="11" name="Oval 10"/>
          <p:cNvSpPr/>
          <p:nvPr/>
        </p:nvSpPr>
        <p:spPr>
          <a:xfrm>
            <a:off x="1731720" y="2902219"/>
            <a:ext cx="1259432" cy="262407"/>
          </a:xfrm>
          <a:prstGeom prst="ellipse">
            <a:avLst/>
          </a:prstGeom>
          <a:noFill/>
          <a:ln w="254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Oval 11"/>
          <p:cNvSpPr/>
          <p:nvPr/>
        </p:nvSpPr>
        <p:spPr>
          <a:xfrm>
            <a:off x="6743426" y="3343063"/>
            <a:ext cx="1259432" cy="262407"/>
          </a:xfrm>
          <a:prstGeom prst="ellipse">
            <a:avLst/>
          </a:prstGeom>
          <a:noFill/>
          <a:ln w="254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4" name="Straight Arrow Connector 13"/>
          <p:cNvCxnSpPr/>
          <p:nvPr/>
        </p:nvCxnSpPr>
        <p:spPr>
          <a:xfrm flipH="1">
            <a:off x="2697284" y="3715679"/>
            <a:ext cx="482781" cy="0"/>
          </a:xfrm>
          <a:prstGeom prst="straightConnector1">
            <a:avLst/>
          </a:prstGeom>
          <a:ln>
            <a:solidFill>
              <a:srgbClr val="FF6600"/>
            </a:solidFill>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89795657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Network Connection Details</a:t>
            </a:r>
          </a:p>
        </p:txBody>
      </p:sp>
      <p:pic>
        <p:nvPicPr>
          <p:cNvPr id="4" name="Picture 3" descr="Screen Shot 2013-02-18 at 3.50.56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00822" y="1839375"/>
            <a:ext cx="5848487" cy="3975558"/>
          </a:xfrm>
          <a:prstGeom prst="rect">
            <a:avLst/>
          </a:prstGeom>
        </p:spPr>
      </p:pic>
      <p:sp>
        <p:nvSpPr>
          <p:cNvPr id="5" name="TextBox 4"/>
          <p:cNvSpPr txBox="1"/>
          <p:nvPr/>
        </p:nvSpPr>
        <p:spPr>
          <a:xfrm>
            <a:off x="3285018" y="5814933"/>
            <a:ext cx="2266977" cy="369332"/>
          </a:xfrm>
          <a:prstGeom prst="rect">
            <a:avLst/>
          </a:prstGeom>
          <a:noFill/>
        </p:spPr>
        <p:txBody>
          <a:bodyPr wrap="square" rtlCol="0">
            <a:spAutoFit/>
          </a:bodyPr>
          <a:lstStyle/>
          <a:p>
            <a:r>
              <a:rPr lang="en-US" dirty="0" smtClean="0"/>
              <a:t>Linux - Backtrack 5</a:t>
            </a:r>
            <a:endParaRPr lang="en-US" dirty="0"/>
          </a:p>
        </p:txBody>
      </p:sp>
      <p:sp>
        <p:nvSpPr>
          <p:cNvPr id="6" name="Oval 5"/>
          <p:cNvSpPr/>
          <p:nvPr/>
        </p:nvSpPr>
        <p:spPr>
          <a:xfrm>
            <a:off x="2791741" y="2482369"/>
            <a:ext cx="1259432" cy="262407"/>
          </a:xfrm>
          <a:prstGeom prst="ellipse">
            <a:avLst/>
          </a:prstGeom>
          <a:noFill/>
          <a:ln w="25400">
            <a:solidFill>
              <a:srgbClr val="FF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9337002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053908" y="1309558"/>
            <a:ext cx="7007884" cy="5323532"/>
          </a:xfrm>
          <a:prstGeom prst="rect">
            <a:avLst/>
          </a:prstGeom>
        </p:spPr>
      </p:pic>
    </p:spTree>
    <p:extLst>
      <p:ext uri="{BB962C8B-B14F-4D97-AF65-F5344CB8AC3E}">
        <p14:creationId xmlns:p14="http://schemas.microsoft.com/office/powerpoint/2010/main" val="127137121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TCP/IP</a:t>
            </a:r>
            <a:endParaRPr lang="en-US" dirty="0"/>
          </a:p>
        </p:txBody>
      </p:sp>
      <p:sp>
        <p:nvSpPr>
          <p:cNvPr id="9" name="TextBox 8"/>
          <p:cNvSpPr txBox="1"/>
          <p:nvPr/>
        </p:nvSpPr>
        <p:spPr>
          <a:xfrm>
            <a:off x="6385124" y="2167430"/>
            <a:ext cx="2816471" cy="369332"/>
          </a:xfrm>
          <a:prstGeom prst="rect">
            <a:avLst/>
          </a:prstGeom>
          <a:noFill/>
        </p:spPr>
        <p:txBody>
          <a:bodyPr wrap="none" rtlCol="0">
            <a:spAutoFit/>
          </a:bodyPr>
          <a:lstStyle/>
          <a:p>
            <a:r>
              <a:rPr lang="en-US" dirty="0" smtClean="0"/>
              <a:t>HTTP, FTP NFS, SMTP, DHCP</a:t>
            </a:r>
            <a:endParaRPr lang="en-US" dirty="0"/>
          </a:p>
        </p:txBody>
      </p:sp>
      <p:sp>
        <p:nvSpPr>
          <p:cNvPr id="11" name="TextBox 10"/>
          <p:cNvSpPr txBox="1"/>
          <p:nvPr/>
        </p:nvSpPr>
        <p:spPr>
          <a:xfrm>
            <a:off x="6932530" y="3750691"/>
            <a:ext cx="1058628" cy="369332"/>
          </a:xfrm>
          <a:prstGeom prst="rect">
            <a:avLst/>
          </a:prstGeom>
          <a:noFill/>
        </p:spPr>
        <p:txBody>
          <a:bodyPr wrap="none" rtlCol="0">
            <a:spAutoFit/>
          </a:bodyPr>
          <a:lstStyle/>
          <a:p>
            <a:r>
              <a:rPr lang="en-US" smtClean="0"/>
              <a:t>TCP, UDP</a:t>
            </a:r>
            <a:endParaRPr lang="en-US" dirty="0"/>
          </a:p>
        </p:txBody>
      </p:sp>
      <p:sp>
        <p:nvSpPr>
          <p:cNvPr id="12" name="TextBox 11"/>
          <p:cNvSpPr txBox="1"/>
          <p:nvPr/>
        </p:nvSpPr>
        <p:spPr>
          <a:xfrm>
            <a:off x="6385124" y="4323615"/>
            <a:ext cx="2329559" cy="369332"/>
          </a:xfrm>
          <a:prstGeom prst="rect">
            <a:avLst/>
          </a:prstGeom>
          <a:noFill/>
        </p:spPr>
        <p:txBody>
          <a:bodyPr wrap="none" rtlCol="0">
            <a:spAutoFit/>
          </a:bodyPr>
          <a:lstStyle/>
          <a:p>
            <a:r>
              <a:rPr lang="en-US" dirty="0" smtClean="0"/>
              <a:t>IPv4, IPv6</a:t>
            </a:r>
            <a:r>
              <a:rPr lang="en-US" dirty="0"/>
              <a:t>, </a:t>
            </a:r>
            <a:r>
              <a:rPr lang="en-US" dirty="0" smtClean="0"/>
              <a:t>ICMP, IGMP</a:t>
            </a:r>
            <a:endParaRPr lang="en-US" dirty="0"/>
          </a:p>
        </p:txBody>
      </p:sp>
      <p:sp>
        <p:nvSpPr>
          <p:cNvPr id="13" name="TextBox 12"/>
          <p:cNvSpPr txBox="1"/>
          <p:nvPr/>
        </p:nvSpPr>
        <p:spPr>
          <a:xfrm>
            <a:off x="7001988" y="5310780"/>
            <a:ext cx="562812" cy="369332"/>
          </a:xfrm>
          <a:prstGeom prst="rect">
            <a:avLst/>
          </a:prstGeom>
          <a:noFill/>
        </p:spPr>
        <p:txBody>
          <a:bodyPr wrap="none" rtlCol="0">
            <a:spAutoFit/>
          </a:bodyPr>
          <a:lstStyle/>
          <a:p>
            <a:r>
              <a:rPr lang="en-US" smtClean="0"/>
              <a:t>ARP</a:t>
            </a:r>
            <a:endParaRPr lang="en-US" dirty="0"/>
          </a:p>
        </p:txBody>
      </p:sp>
      <p:pic>
        <p:nvPicPr>
          <p:cNvPr id="3" name="Picture 2"/>
          <p:cNvPicPr>
            <a:picLocks noChangeAspect="1"/>
          </p:cNvPicPr>
          <p:nvPr/>
        </p:nvPicPr>
        <p:blipFill>
          <a:blip r:embed="rId3"/>
          <a:stretch>
            <a:fillRect/>
          </a:stretch>
        </p:blipFill>
        <p:spPr>
          <a:xfrm>
            <a:off x="742950" y="1219200"/>
            <a:ext cx="5537200" cy="4876800"/>
          </a:xfrm>
          <a:prstGeom prst="rect">
            <a:avLst/>
          </a:prstGeom>
        </p:spPr>
      </p:pic>
    </p:spTree>
    <p:extLst>
      <p:ext uri="{BB962C8B-B14F-4D97-AF65-F5344CB8AC3E}">
        <p14:creationId xmlns:p14="http://schemas.microsoft.com/office/powerpoint/2010/main" val="142061980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Network Packets</a:t>
            </a:r>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2107168454"/>
              </p:ext>
            </p:extLst>
          </p:nvPr>
        </p:nvGraphicFramePr>
        <p:xfrm>
          <a:off x="457200" y="4940511"/>
          <a:ext cx="8268105" cy="914400"/>
        </p:xfrm>
        <a:graphic>
          <a:graphicData uri="http://schemas.openxmlformats.org/drawingml/2006/table">
            <a:tbl>
              <a:tblPr firstRow="1" bandRow="1">
                <a:tableStyleId>{5C22544A-7EE6-4342-B048-85BDC9FD1C3A}</a:tableStyleId>
              </a:tblPr>
              <a:tblGrid>
                <a:gridCol w="1012070"/>
                <a:gridCol w="1320837"/>
                <a:gridCol w="1286532"/>
                <a:gridCol w="1114995"/>
                <a:gridCol w="1252223"/>
                <a:gridCol w="1217917"/>
                <a:gridCol w="1063531"/>
              </a:tblGrid>
              <a:tr h="668546">
                <a:tc>
                  <a:txBody>
                    <a:bodyPr/>
                    <a:lstStyle/>
                    <a:p>
                      <a:pPr algn="ctr"/>
                      <a:r>
                        <a:rPr lang="en-US" dirty="0" smtClean="0"/>
                        <a:t>Ethernet Frame</a:t>
                      </a:r>
                      <a:r>
                        <a:rPr lang="en-US" baseline="0" dirty="0" smtClean="0"/>
                        <a:t> </a:t>
                      </a:r>
                      <a:r>
                        <a:rPr lang="en-US" dirty="0" smtClean="0"/>
                        <a:t>header</a:t>
                      </a:r>
                      <a:endParaRPr lang="en-US" dirty="0"/>
                    </a:p>
                  </a:txBody>
                  <a:tcPr/>
                </a:tc>
                <a:tc>
                  <a:txBody>
                    <a:bodyPr/>
                    <a:lstStyle/>
                    <a:p>
                      <a:pPr algn="ctr"/>
                      <a:r>
                        <a:rPr lang="en-US" dirty="0" smtClean="0"/>
                        <a:t>IP</a:t>
                      </a:r>
                      <a:r>
                        <a:rPr lang="en-US" baseline="0" dirty="0" smtClean="0"/>
                        <a:t> </a:t>
                      </a:r>
                      <a:r>
                        <a:rPr lang="en-US" dirty="0" smtClean="0"/>
                        <a:t>header</a:t>
                      </a:r>
                      <a:endParaRPr lang="en-US" dirty="0"/>
                    </a:p>
                  </a:txBody>
                  <a:tcPr>
                    <a:solidFill>
                      <a:srgbClr val="800000"/>
                    </a:solidFill>
                  </a:tcPr>
                </a:tc>
                <a:tc>
                  <a:txBody>
                    <a:bodyPr/>
                    <a:lstStyle/>
                    <a:p>
                      <a:pPr algn="ctr"/>
                      <a:r>
                        <a:rPr lang="en-US" dirty="0" smtClean="0"/>
                        <a:t>TCP/UDP header</a:t>
                      </a:r>
                      <a:endParaRPr lang="en-US" dirty="0"/>
                    </a:p>
                  </a:txBody>
                  <a:tcPr>
                    <a:solidFill>
                      <a:srgbClr val="008000"/>
                    </a:solidFill>
                  </a:tcPr>
                </a:tc>
                <a:tc>
                  <a:txBody>
                    <a:bodyPr/>
                    <a:lstStyle/>
                    <a:p>
                      <a:pPr algn="ctr"/>
                      <a:r>
                        <a:rPr lang="en-US" dirty="0" smtClean="0"/>
                        <a:t>Data</a:t>
                      </a:r>
                      <a:endParaRPr lang="en-US" dirty="0"/>
                    </a:p>
                  </a:txBody>
                  <a:tcPr>
                    <a:solidFill>
                      <a:schemeClr val="accent6">
                        <a:lumMod val="75000"/>
                      </a:schemeClr>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dirty="0" smtClean="0"/>
                        <a:t>TCP/UDP footer</a:t>
                      </a:r>
                    </a:p>
                  </a:txBody>
                  <a:tcPr>
                    <a:solidFill>
                      <a:srgbClr val="008000"/>
                    </a:solidFill>
                  </a:tcPr>
                </a:tc>
                <a:tc>
                  <a:txBody>
                    <a:bodyPr/>
                    <a:lstStyle/>
                    <a:p>
                      <a:pPr algn="ctr"/>
                      <a:r>
                        <a:rPr lang="en-US" dirty="0" smtClean="0"/>
                        <a:t>IP footer</a:t>
                      </a:r>
                      <a:endParaRPr lang="en-US" dirty="0"/>
                    </a:p>
                  </a:txBody>
                  <a:tcPr>
                    <a:solidFill>
                      <a:srgbClr val="800000"/>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dirty="0" smtClean="0"/>
                        <a:t>Ethernet Frame </a:t>
                      </a:r>
                      <a:r>
                        <a:rPr lang="en-US" baseline="0" dirty="0" smtClean="0"/>
                        <a:t>footer</a:t>
                      </a:r>
                      <a:endParaRPr lang="en-US" dirty="0" smtClean="0"/>
                    </a:p>
                  </a:txBody>
                  <a:tcPr>
                    <a:solidFill>
                      <a:schemeClr val="accent1"/>
                    </a:solidFill>
                  </a:tcPr>
                </a:tc>
              </a:tr>
            </a:tbl>
          </a:graphicData>
        </a:graphic>
      </p:graphicFrame>
      <p:sp>
        <p:nvSpPr>
          <p:cNvPr id="6" name="Right Brace 5"/>
          <p:cNvSpPr/>
          <p:nvPr/>
        </p:nvSpPr>
        <p:spPr>
          <a:xfrm rot="5400000">
            <a:off x="4394737" y="3014910"/>
            <a:ext cx="363650" cy="6145878"/>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9" name="TextBox 8"/>
          <p:cNvSpPr txBox="1"/>
          <p:nvPr/>
        </p:nvSpPr>
        <p:spPr>
          <a:xfrm>
            <a:off x="3547385" y="6255075"/>
            <a:ext cx="2496306" cy="369332"/>
          </a:xfrm>
          <a:prstGeom prst="rect">
            <a:avLst/>
          </a:prstGeom>
          <a:noFill/>
        </p:spPr>
        <p:txBody>
          <a:bodyPr wrap="square" rtlCol="0">
            <a:spAutoFit/>
          </a:bodyPr>
          <a:lstStyle/>
          <a:p>
            <a:r>
              <a:rPr lang="en-US" dirty="0" smtClean="0"/>
              <a:t>Ethernet frame payload</a:t>
            </a:r>
            <a:endParaRPr lang="en-US" dirty="0"/>
          </a:p>
        </p:txBody>
      </p:sp>
      <p:sp>
        <p:nvSpPr>
          <p:cNvPr id="10" name="Right Brace 9"/>
          <p:cNvSpPr/>
          <p:nvPr/>
        </p:nvSpPr>
        <p:spPr>
          <a:xfrm rot="16200000">
            <a:off x="4437878" y="2809768"/>
            <a:ext cx="379557" cy="3678766"/>
          </a:xfrm>
          <a:prstGeom prst="righ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1" name="TextBox 10"/>
          <p:cNvSpPr txBox="1"/>
          <p:nvPr/>
        </p:nvSpPr>
        <p:spPr>
          <a:xfrm>
            <a:off x="3678770" y="4065187"/>
            <a:ext cx="1956172" cy="369332"/>
          </a:xfrm>
          <a:prstGeom prst="rect">
            <a:avLst/>
          </a:prstGeom>
          <a:noFill/>
        </p:spPr>
        <p:txBody>
          <a:bodyPr wrap="square" rtlCol="0">
            <a:spAutoFit/>
          </a:bodyPr>
          <a:lstStyle/>
          <a:p>
            <a:r>
              <a:rPr lang="en-US" dirty="0" smtClean="0"/>
              <a:t>IP packet payload</a:t>
            </a:r>
            <a:endParaRPr lang="en-US" dirty="0"/>
          </a:p>
        </p:txBody>
      </p:sp>
      <p:pic>
        <p:nvPicPr>
          <p:cNvPr id="8" name="Picture 7"/>
          <p:cNvPicPr>
            <a:picLocks noChangeAspect="1"/>
          </p:cNvPicPr>
          <p:nvPr/>
        </p:nvPicPr>
        <p:blipFill>
          <a:blip r:embed="rId2"/>
          <a:stretch>
            <a:fillRect/>
          </a:stretch>
        </p:blipFill>
        <p:spPr>
          <a:xfrm>
            <a:off x="3053262" y="1359620"/>
            <a:ext cx="4049665" cy="2531041"/>
          </a:xfrm>
          <a:prstGeom prst="rect">
            <a:avLst/>
          </a:prstGeom>
        </p:spPr>
      </p:pic>
    </p:spTree>
    <p:extLst>
      <p:ext uri="{BB962C8B-B14F-4D97-AF65-F5344CB8AC3E}">
        <p14:creationId xmlns:p14="http://schemas.microsoft.com/office/powerpoint/2010/main" val="1734733669"/>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Packet Encapsulation</a:t>
            </a:r>
            <a:endParaRPr lang="en-US" dirty="0"/>
          </a:p>
        </p:txBody>
      </p:sp>
      <p:pic>
        <p:nvPicPr>
          <p:cNvPr id="5" name="Picture 4"/>
          <p:cNvPicPr>
            <a:picLocks noChangeAspect="1"/>
          </p:cNvPicPr>
          <p:nvPr/>
        </p:nvPicPr>
        <p:blipFill>
          <a:blip r:embed="rId3"/>
          <a:stretch>
            <a:fillRect/>
          </a:stretch>
        </p:blipFill>
        <p:spPr>
          <a:xfrm>
            <a:off x="457200" y="1417638"/>
            <a:ext cx="7442200" cy="4492757"/>
          </a:xfrm>
          <a:prstGeom prst="rect">
            <a:avLst/>
          </a:prstGeom>
        </p:spPr>
      </p:pic>
    </p:spTree>
    <p:extLst>
      <p:ext uri="{BB962C8B-B14F-4D97-AF65-F5344CB8AC3E}">
        <p14:creationId xmlns:p14="http://schemas.microsoft.com/office/powerpoint/2010/main" val="179903181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ARP</a:t>
            </a:r>
            <a:endParaRPr lang="en-US" dirty="0"/>
          </a:p>
        </p:txBody>
      </p:sp>
      <p:sp>
        <p:nvSpPr>
          <p:cNvPr id="3" name="Content Placeholder 2"/>
          <p:cNvSpPr>
            <a:spLocks noGrp="1"/>
          </p:cNvSpPr>
          <p:nvPr>
            <p:ph idx="1"/>
          </p:nvPr>
        </p:nvSpPr>
        <p:spPr/>
        <p:txBody>
          <a:bodyPr>
            <a:normAutofit/>
          </a:bodyPr>
          <a:lstStyle/>
          <a:p>
            <a:r>
              <a:rPr lang="en-US" sz="2800" dirty="0" smtClean="0"/>
              <a:t>The Address Resolution Protocol is a protocol used for resolution of network layer addresses </a:t>
            </a:r>
            <a:r>
              <a:rPr lang="en-US" sz="2800" dirty="0"/>
              <a:t>(IP </a:t>
            </a:r>
            <a:r>
              <a:rPr lang="en-US" sz="2800" dirty="0" smtClean="0"/>
              <a:t>addresses) into link layer addresses (MAC addresses)</a:t>
            </a:r>
          </a:p>
          <a:p>
            <a:r>
              <a:rPr lang="en-US" sz="2800" dirty="0" smtClean="0"/>
              <a:t>It communicate within the boundaries of a single network</a:t>
            </a:r>
          </a:p>
          <a:p>
            <a:r>
              <a:rPr lang="en-US" sz="2800" dirty="0"/>
              <a:t>A</a:t>
            </a:r>
            <a:r>
              <a:rPr lang="en-US" sz="2800" dirty="0" smtClean="0"/>
              <a:t>n </a:t>
            </a:r>
            <a:r>
              <a:rPr lang="en-US" sz="2800" dirty="0"/>
              <a:t>ARP request is transmitted in a broadcast Ethernet frame. </a:t>
            </a:r>
            <a:endParaRPr lang="en-US" sz="2800" dirty="0" smtClean="0"/>
          </a:p>
          <a:p>
            <a:endParaRPr lang="en-US" sz="2800" dirty="0"/>
          </a:p>
          <a:p>
            <a:endParaRPr lang="en-US" sz="2800" dirty="0"/>
          </a:p>
        </p:txBody>
      </p:sp>
      <p:sp>
        <p:nvSpPr>
          <p:cNvPr id="5" name="TextBox 4"/>
          <p:cNvSpPr txBox="1"/>
          <p:nvPr/>
        </p:nvSpPr>
        <p:spPr>
          <a:xfrm>
            <a:off x="457200" y="5292090"/>
            <a:ext cx="8229600" cy="1200329"/>
          </a:xfrm>
          <a:prstGeom prst="rect">
            <a:avLst/>
          </a:prstGeom>
          <a:solidFill>
            <a:schemeClr val="accent4">
              <a:lumMod val="75000"/>
            </a:schemeClr>
          </a:solidFill>
        </p:spPr>
        <p:txBody>
          <a:bodyPr wrap="square" rtlCol="0">
            <a:spAutoFit/>
          </a:bodyPr>
          <a:lstStyle/>
          <a:p>
            <a:r>
              <a:rPr lang="en-US" dirty="0" smtClean="0">
                <a:solidFill>
                  <a:schemeClr val="bg1"/>
                </a:solidFill>
              </a:rPr>
              <a:t>[</a:t>
            </a:r>
            <a:r>
              <a:rPr lang="en-US" dirty="0" err="1" smtClean="0">
                <a:solidFill>
                  <a:schemeClr val="bg1"/>
                </a:solidFill>
              </a:rPr>
              <a:t>root@ubuntu</a:t>
            </a:r>
            <a:r>
              <a:rPr lang="en-US" dirty="0" smtClean="0">
                <a:solidFill>
                  <a:schemeClr val="bg1"/>
                </a:solidFill>
              </a:rPr>
              <a:t>]</a:t>
            </a:r>
            <a:r>
              <a:rPr lang="en-US" i="1" dirty="0" smtClean="0">
                <a:solidFill>
                  <a:schemeClr val="bg1"/>
                </a:solidFill>
              </a:rPr>
              <a:t>#</a:t>
            </a:r>
            <a:r>
              <a:rPr lang="en-US" dirty="0" smtClean="0">
                <a:solidFill>
                  <a:schemeClr val="bg1"/>
                </a:solidFill>
              </a:rPr>
              <a:t> </a:t>
            </a:r>
            <a:r>
              <a:rPr lang="en-US" dirty="0" err="1" smtClean="0">
                <a:solidFill>
                  <a:schemeClr val="bg1"/>
                </a:solidFill>
              </a:rPr>
              <a:t>tcpdump</a:t>
            </a:r>
            <a:r>
              <a:rPr lang="en-US" dirty="0" smtClean="0">
                <a:solidFill>
                  <a:schemeClr val="bg1"/>
                </a:solidFill>
              </a:rPr>
              <a:t> </a:t>
            </a:r>
            <a:r>
              <a:rPr lang="en-US" dirty="0">
                <a:solidFill>
                  <a:schemeClr val="bg1"/>
                </a:solidFill>
              </a:rPr>
              <a:t>-</a:t>
            </a:r>
            <a:r>
              <a:rPr lang="en-US" dirty="0" err="1" smtClean="0">
                <a:solidFill>
                  <a:schemeClr val="bg1"/>
                </a:solidFill>
              </a:rPr>
              <a:t>ennqti</a:t>
            </a:r>
            <a:r>
              <a:rPr lang="en-US" dirty="0" smtClean="0">
                <a:solidFill>
                  <a:schemeClr val="bg1"/>
                </a:solidFill>
              </a:rPr>
              <a:t> </a:t>
            </a:r>
            <a:r>
              <a:rPr lang="en-US" dirty="0">
                <a:solidFill>
                  <a:schemeClr val="bg1"/>
                </a:solidFill>
              </a:rPr>
              <a:t>eth0 \( </a:t>
            </a:r>
            <a:r>
              <a:rPr lang="en-US" dirty="0" err="1">
                <a:solidFill>
                  <a:schemeClr val="bg1"/>
                </a:solidFill>
              </a:rPr>
              <a:t>arp</a:t>
            </a:r>
            <a:r>
              <a:rPr lang="en-US" dirty="0">
                <a:solidFill>
                  <a:schemeClr val="bg1"/>
                </a:solidFill>
              </a:rPr>
              <a:t> or </a:t>
            </a:r>
            <a:r>
              <a:rPr lang="en-US" dirty="0" err="1">
                <a:solidFill>
                  <a:schemeClr val="bg1"/>
                </a:solidFill>
              </a:rPr>
              <a:t>icmp</a:t>
            </a:r>
            <a:r>
              <a:rPr lang="en-US" dirty="0">
                <a:solidFill>
                  <a:schemeClr val="bg1"/>
                </a:solidFill>
              </a:rPr>
              <a:t> </a:t>
            </a:r>
            <a:r>
              <a:rPr lang="en-US" dirty="0" smtClean="0">
                <a:solidFill>
                  <a:schemeClr val="bg1"/>
                </a:solidFill>
              </a:rPr>
              <a:t>\)</a:t>
            </a:r>
          </a:p>
          <a:p>
            <a:r>
              <a:rPr lang="en-US" dirty="0" err="1">
                <a:solidFill>
                  <a:schemeClr val="bg1"/>
                </a:solidFill>
              </a:rPr>
              <a:t>tcpdump</a:t>
            </a:r>
            <a:r>
              <a:rPr lang="en-US" dirty="0">
                <a:solidFill>
                  <a:schemeClr val="bg1"/>
                </a:solidFill>
              </a:rPr>
              <a:t>: listening on </a:t>
            </a:r>
            <a:r>
              <a:rPr lang="en-US" dirty="0" smtClean="0">
                <a:solidFill>
                  <a:schemeClr val="bg1"/>
                </a:solidFill>
              </a:rPr>
              <a:t>eth0</a:t>
            </a:r>
          </a:p>
          <a:p>
            <a:r>
              <a:rPr lang="en-US" dirty="0" smtClean="0">
                <a:solidFill>
                  <a:schemeClr val="bg1"/>
                </a:solidFill>
              </a:rPr>
              <a:t>0:80:c8:f8:4a:51 </a:t>
            </a:r>
            <a:r>
              <a:rPr lang="en-US" dirty="0" err="1">
                <a:solidFill>
                  <a:schemeClr val="bg1"/>
                </a:solidFill>
              </a:rPr>
              <a:t>ff:ff:ff:ff:ff:ff</a:t>
            </a:r>
            <a:r>
              <a:rPr lang="en-US" dirty="0">
                <a:solidFill>
                  <a:schemeClr val="bg1"/>
                </a:solidFill>
              </a:rPr>
              <a:t> 42: </a:t>
            </a:r>
            <a:r>
              <a:rPr lang="en-US" dirty="0" err="1">
                <a:solidFill>
                  <a:schemeClr val="bg1"/>
                </a:solidFill>
              </a:rPr>
              <a:t>arp</a:t>
            </a:r>
            <a:r>
              <a:rPr lang="en-US" dirty="0">
                <a:solidFill>
                  <a:schemeClr val="bg1"/>
                </a:solidFill>
              </a:rPr>
              <a:t> who-has 192.168.99.254 tell 192.168.99.35            </a:t>
            </a:r>
            <a:endParaRPr lang="en-US" dirty="0" smtClean="0">
              <a:solidFill>
                <a:schemeClr val="bg1"/>
              </a:solidFill>
            </a:endParaRPr>
          </a:p>
          <a:p>
            <a:r>
              <a:rPr lang="en-US" dirty="0" smtClean="0">
                <a:solidFill>
                  <a:schemeClr val="bg1"/>
                </a:solidFill>
              </a:rPr>
              <a:t>0:80:c8:f8:5c:73 </a:t>
            </a:r>
            <a:r>
              <a:rPr lang="en-US" dirty="0">
                <a:solidFill>
                  <a:schemeClr val="bg1"/>
                </a:solidFill>
              </a:rPr>
              <a:t>0:80:c8:f8:4a:51 60: </a:t>
            </a:r>
            <a:r>
              <a:rPr lang="en-US" dirty="0" err="1">
                <a:solidFill>
                  <a:schemeClr val="bg1"/>
                </a:solidFill>
              </a:rPr>
              <a:t>arp</a:t>
            </a:r>
            <a:r>
              <a:rPr lang="en-US" dirty="0">
                <a:solidFill>
                  <a:schemeClr val="bg1"/>
                </a:solidFill>
              </a:rPr>
              <a:t> reply 192.168.99.254 is-at 0:80:c8:f8:5c:73</a:t>
            </a:r>
          </a:p>
        </p:txBody>
      </p:sp>
    </p:spTree>
    <p:extLst>
      <p:ext uri="{BB962C8B-B14F-4D97-AF65-F5344CB8AC3E}">
        <p14:creationId xmlns:p14="http://schemas.microsoft.com/office/powerpoint/2010/main" val="171635615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ARP</a:t>
            </a:r>
            <a:endParaRPr lang="en-US" dirty="0"/>
          </a:p>
        </p:txBody>
      </p:sp>
      <p:sp>
        <p:nvSpPr>
          <p:cNvPr id="3" name="Content Placeholder 2"/>
          <p:cNvSpPr>
            <a:spLocks noGrp="1"/>
          </p:cNvSpPr>
          <p:nvPr>
            <p:ph idx="1"/>
          </p:nvPr>
        </p:nvSpPr>
        <p:spPr/>
        <p:txBody>
          <a:bodyPr/>
          <a:lstStyle/>
          <a:p>
            <a:r>
              <a:rPr lang="en-US" dirty="0" smtClean="0"/>
              <a:t>Resolved addresses are saved in </a:t>
            </a:r>
            <a:r>
              <a:rPr lang="en-US" dirty="0"/>
              <a:t>ARP </a:t>
            </a:r>
            <a:r>
              <a:rPr lang="en-US" dirty="0" smtClean="0"/>
              <a:t>cache</a:t>
            </a:r>
          </a:p>
          <a:p>
            <a:r>
              <a:rPr lang="en-US" dirty="0" smtClean="0"/>
              <a:t>The </a:t>
            </a:r>
            <a:r>
              <a:rPr lang="en-US" dirty="0"/>
              <a:t>ARP </a:t>
            </a:r>
            <a:r>
              <a:rPr lang="en-US" dirty="0" smtClean="0"/>
              <a:t>cache is of finite size and would be full of obsolete entries</a:t>
            </a:r>
          </a:p>
          <a:p>
            <a:r>
              <a:rPr lang="en-US" dirty="0" smtClean="0"/>
              <a:t>ARP cache is periodically flushed</a:t>
            </a:r>
            <a:endParaRPr lang="en-US" dirty="0"/>
          </a:p>
        </p:txBody>
      </p:sp>
      <p:pic>
        <p:nvPicPr>
          <p:cNvPr id="4" name="Picture 3"/>
          <p:cNvPicPr>
            <a:picLocks noChangeAspect="1"/>
          </p:cNvPicPr>
          <p:nvPr/>
        </p:nvPicPr>
        <p:blipFill>
          <a:blip r:embed="rId2"/>
          <a:stretch>
            <a:fillRect/>
          </a:stretch>
        </p:blipFill>
        <p:spPr>
          <a:xfrm>
            <a:off x="1028700" y="1101379"/>
            <a:ext cx="7086600" cy="5523603"/>
          </a:xfrm>
          <a:prstGeom prst="rect">
            <a:avLst/>
          </a:prstGeom>
        </p:spPr>
      </p:pic>
    </p:spTree>
    <p:extLst>
      <p:ext uri="{BB962C8B-B14F-4D97-AF65-F5344CB8AC3E}">
        <p14:creationId xmlns:p14="http://schemas.microsoft.com/office/powerpoint/2010/main" val="10795232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ICMP</a:t>
            </a:r>
            <a:endParaRPr lang="en-US" dirty="0"/>
          </a:p>
        </p:txBody>
      </p:sp>
      <p:sp>
        <p:nvSpPr>
          <p:cNvPr id="3" name="Content Placeholder 2"/>
          <p:cNvSpPr>
            <a:spLocks noGrp="1"/>
          </p:cNvSpPr>
          <p:nvPr>
            <p:ph idx="1"/>
          </p:nvPr>
        </p:nvSpPr>
        <p:spPr/>
        <p:txBody>
          <a:bodyPr>
            <a:normAutofit fontScale="92500"/>
          </a:bodyPr>
          <a:lstStyle/>
          <a:p>
            <a:r>
              <a:rPr lang="en-US" dirty="0" smtClean="0"/>
              <a:t>The Internet Control Message Protocol is used for diagnostic, error response, and control purposes</a:t>
            </a:r>
          </a:p>
          <a:p>
            <a:r>
              <a:rPr lang="en-US" dirty="0" smtClean="0"/>
              <a:t>The ICMP packet is encapsulated in a IPv4 packet</a:t>
            </a:r>
          </a:p>
          <a:p>
            <a:pPr lvl="1"/>
            <a:r>
              <a:rPr lang="en-US" dirty="0" smtClean="0"/>
              <a:t>Type 0 Echo Reply</a:t>
            </a:r>
          </a:p>
          <a:p>
            <a:pPr lvl="1"/>
            <a:r>
              <a:rPr lang="en-US" dirty="0" smtClean="0"/>
              <a:t>Type 3 Destination Unreachable (network/host/protocol/etc. unreachable)</a:t>
            </a:r>
          </a:p>
          <a:p>
            <a:pPr lvl="1"/>
            <a:r>
              <a:rPr lang="en-US" dirty="0" smtClean="0"/>
              <a:t>Type 5 Redirect Message</a:t>
            </a:r>
          </a:p>
          <a:p>
            <a:pPr lvl="1"/>
            <a:r>
              <a:rPr lang="en-US" dirty="0" smtClean="0"/>
              <a:t>Type 8 Echo Request</a:t>
            </a:r>
          </a:p>
          <a:p>
            <a:pPr lvl="1"/>
            <a:r>
              <a:rPr lang="en-US" dirty="0" smtClean="0"/>
              <a:t>Type 11 Time Exceeded </a:t>
            </a:r>
          </a:p>
          <a:p>
            <a:pPr lvl="1"/>
            <a:endParaRPr lang="en-US" dirty="0" smtClean="0"/>
          </a:p>
          <a:p>
            <a:endParaRPr lang="en-US" dirty="0"/>
          </a:p>
        </p:txBody>
      </p:sp>
    </p:spTree>
    <p:extLst>
      <p:ext uri="{BB962C8B-B14F-4D97-AF65-F5344CB8AC3E}">
        <p14:creationId xmlns:p14="http://schemas.microsoft.com/office/powerpoint/2010/main" val="128641682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2636924" y="863640"/>
            <a:ext cx="3810000" cy="3860800"/>
          </a:xfrm>
          <a:prstGeom prst="rect">
            <a:avLst/>
          </a:prstGeom>
        </p:spPr>
      </p:pic>
      <p:sp>
        <p:nvSpPr>
          <p:cNvPr id="6" name="TextBox 5"/>
          <p:cNvSpPr txBox="1"/>
          <p:nvPr/>
        </p:nvSpPr>
        <p:spPr>
          <a:xfrm>
            <a:off x="555671" y="5246021"/>
            <a:ext cx="8285923" cy="954107"/>
          </a:xfrm>
          <a:prstGeom prst="rect">
            <a:avLst/>
          </a:prstGeom>
          <a:noFill/>
        </p:spPr>
        <p:txBody>
          <a:bodyPr wrap="square" rtlCol="0">
            <a:spAutoFit/>
          </a:bodyPr>
          <a:lstStyle/>
          <a:p>
            <a:r>
              <a:rPr lang="en-US" sz="2800" b="1" dirty="0" smtClean="0"/>
              <a:t>NIC</a:t>
            </a:r>
            <a:r>
              <a:rPr lang="en-US" sz="2800" dirty="0" smtClean="0"/>
              <a:t> stands for </a:t>
            </a:r>
            <a:r>
              <a:rPr lang="en-US" sz="2800" b="1" dirty="0" smtClean="0"/>
              <a:t>Network Interface Controller </a:t>
            </a:r>
            <a:r>
              <a:rPr lang="en-US" sz="2800" dirty="0" smtClean="0"/>
              <a:t>(also called network card or network interface)</a:t>
            </a:r>
            <a:endParaRPr lang="en-US" sz="2800" dirty="0"/>
          </a:p>
        </p:txBody>
      </p:sp>
    </p:spTree>
    <p:extLst>
      <p:ext uri="{BB962C8B-B14F-4D97-AF65-F5344CB8AC3E}">
        <p14:creationId xmlns:p14="http://schemas.microsoft.com/office/powerpoint/2010/main" val="410679144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ICMP</a:t>
            </a:r>
            <a:endParaRPr lang="en-US" dirty="0"/>
          </a:p>
        </p:txBody>
      </p:sp>
      <p:sp>
        <p:nvSpPr>
          <p:cNvPr id="3" name="Content Placeholder 2"/>
          <p:cNvSpPr>
            <a:spLocks noGrp="1"/>
          </p:cNvSpPr>
          <p:nvPr>
            <p:ph idx="1"/>
          </p:nvPr>
        </p:nvSpPr>
        <p:spPr/>
        <p:txBody>
          <a:bodyPr>
            <a:normAutofit fontScale="92500" lnSpcReduction="10000"/>
          </a:bodyPr>
          <a:lstStyle/>
          <a:p>
            <a:r>
              <a:rPr lang="en-US" b="1" dirty="0"/>
              <a:t>Ping</a:t>
            </a:r>
            <a:r>
              <a:rPr lang="en-US" dirty="0"/>
              <a:t> utility is implemented using ICMP “</a:t>
            </a:r>
            <a:r>
              <a:rPr lang="en-US" b="1" dirty="0"/>
              <a:t>Echo request</a:t>
            </a:r>
            <a:r>
              <a:rPr lang="en-US" dirty="0"/>
              <a:t>” and “</a:t>
            </a:r>
            <a:r>
              <a:rPr lang="en-US" b="1" dirty="0"/>
              <a:t>Echo reply</a:t>
            </a:r>
            <a:r>
              <a:rPr lang="en-US" dirty="0"/>
              <a:t>” </a:t>
            </a:r>
            <a:r>
              <a:rPr lang="en-US" dirty="0" smtClean="0"/>
              <a:t>messages</a:t>
            </a:r>
          </a:p>
          <a:p>
            <a:r>
              <a:rPr lang="en-US" dirty="0" smtClean="0"/>
              <a:t>An ICMP echo request packet is sent to target host and waiting for an ICMP echo reply.</a:t>
            </a:r>
          </a:p>
          <a:p>
            <a:r>
              <a:rPr lang="en-US" dirty="0" smtClean="0"/>
              <a:t>It measures the round-trip time from transmission to reception, reporting errors and packet loss</a:t>
            </a:r>
          </a:p>
          <a:p>
            <a:r>
              <a:rPr lang="en-US" dirty="0" smtClean="0"/>
              <a:t>The </a:t>
            </a:r>
            <a:r>
              <a:rPr lang="en-US" b="1" dirty="0" err="1" smtClean="0"/>
              <a:t>traceroute</a:t>
            </a:r>
            <a:r>
              <a:rPr lang="en-US" b="1" dirty="0" smtClean="0"/>
              <a:t> </a:t>
            </a:r>
            <a:r>
              <a:rPr lang="en-US" dirty="0" smtClean="0"/>
              <a:t>can also be implemented using ICMP packets and looking for ICMP TTL and “Destination Unreachable” in response</a:t>
            </a:r>
            <a:endParaRPr lang="en-US" b="1" dirty="0"/>
          </a:p>
          <a:p>
            <a:endParaRPr lang="en-US" dirty="0"/>
          </a:p>
        </p:txBody>
      </p:sp>
    </p:spTree>
    <p:extLst>
      <p:ext uri="{BB962C8B-B14F-4D97-AF65-F5344CB8AC3E}">
        <p14:creationId xmlns:p14="http://schemas.microsoft.com/office/powerpoint/2010/main" val="83891766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ICMP Security</a:t>
            </a:r>
            <a:endParaRPr lang="en-US" dirty="0"/>
          </a:p>
        </p:txBody>
      </p:sp>
      <p:sp>
        <p:nvSpPr>
          <p:cNvPr id="3" name="Content Placeholder 2"/>
          <p:cNvSpPr>
            <a:spLocks noGrp="1"/>
          </p:cNvSpPr>
          <p:nvPr>
            <p:ph idx="1"/>
          </p:nvPr>
        </p:nvSpPr>
        <p:spPr/>
        <p:txBody>
          <a:bodyPr/>
          <a:lstStyle/>
          <a:p>
            <a:r>
              <a:rPr lang="en-US" dirty="0" smtClean="0"/>
              <a:t>Host discovery, and network scanning is implemented in tools such as </a:t>
            </a:r>
            <a:r>
              <a:rPr lang="en-US" i="1" dirty="0" err="1" smtClean="0"/>
              <a:t>nmap</a:t>
            </a:r>
            <a:r>
              <a:rPr lang="en-US" dirty="0" smtClean="0"/>
              <a:t>, </a:t>
            </a:r>
            <a:r>
              <a:rPr lang="en-US" i="1" dirty="0" err="1" smtClean="0"/>
              <a:t>zmap</a:t>
            </a:r>
            <a:r>
              <a:rPr lang="en-US" dirty="0" smtClean="0"/>
              <a:t>, working by utilizing ICMP echo packets</a:t>
            </a:r>
            <a:endParaRPr lang="en-US" dirty="0"/>
          </a:p>
          <a:p>
            <a:r>
              <a:rPr lang="en-US" dirty="0" smtClean="0"/>
              <a:t>ICMP can be used in denial-of-service attacks, such as a ping flood</a:t>
            </a:r>
          </a:p>
          <a:p>
            <a:r>
              <a:rPr lang="en-US" dirty="0" smtClean="0"/>
              <a:t>For security consideration, many system configurations provide means to disable reply for ICMP</a:t>
            </a:r>
          </a:p>
          <a:p>
            <a:endParaRPr lang="en-US" dirty="0"/>
          </a:p>
        </p:txBody>
      </p:sp>
    </p:spTree>
    <p:extLst>
      <p:ext uri="{BB962C8B-B14F-4D97-AF65-F5344CB8AC3E}">
        <p14:creationId xmlns:p14="http://schemas.microsoft.com/office/powerpoint/2010/main" val="93253365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Transport Layer</a:t>
            </a:r>
            <a:endParaRPr lang="en-US" dirty="0"/>
          </a:p>
        </p:txBody>
      </p:sp>
      <p:sp>
        <p:nvSpPr>
          <p:cNvPr id="3" name="Content Placeholder 2"/>
          <p:cNvSpPr>
            <a:spLocks noGrp="1"/>
          </p:cNvSpPr>
          <p:nvPr>
            <p:ph idx="1"/>
          </p:nvPr>
        </p:nvSpPr>
        <p:spPr/>
        <p:txBody>
          <a:bodyPr/>
          <a:lstStyle/>
          <a:p>
            <a:r>
              <a:rPr lang="en-US" dirty="0" smtClean="0"/>
              <a:t>Transport layer provides host-to-host communication services for applications</a:t>
            </a:r>
          </a:p>
          <a:p>
            <a:r>
              <a:rPr lang="en-US" dirty="0" smtClean="0"/>
              <a:t>Best-known transport protocol is </a:t>
            </a:r>
            <a:r>
              <a:rPr lang="en-US" b="1" dirty="0" smtClean="0"/>
              <a:t>Transmission Control Protocol </a:t>
            </a:r>
            <a:r>
              <a:rPr lang="en-US" dirty="0" smtClean="0"/>
              <a:t>(TCP) and </a:t>
            </a:r>
            <a:r>
              <a:rPr lang="en-US" b="1" dirty="0" smtClean="0"/>
              <a:t>User Datagram Protocol</a:t>
            </a:r>
            <a:r>
              <a:rPr lang="en-US" dirty="0" smtClean="0"/>
              <a:t> (UDP)</a:t>
            </a:r>
          </a:p>
          <a:p>
            <a:r>
              <a:rPr lang="en-US" dirty="0" smtClean="0"/>
              <a:t>TCP is connection-oriented transmissions</a:t>
            </a:r>
          </a:p>
          <a:p>
            <a:r>
              <a:rPr lang="en-US" dirty="0" smtClean="0"/>
              <a:t>UDP is connectionless and used for simpler message transmission</a:t>
            </a:r>
          </a:p>
        </p:txBody>
      </p:sp>
    </p:spTree>
    <p:extLst>
      <p:ext uri="{BB962C8B-B14F-4D97-AF65-F5344CB8AC3E}">
        <p14:creationId xmlns:p14="http://schemas.microsoft.com/office/powerpoint/2010/main" val="377554197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Port Number</a:t>
            </a:r>
            <a:endParaRPr lang="en-US" dirty="0"/>
          </a:p>
        </p:txBody>
      </p:sp>
      <p:sp>
        <p:nvSpPr>
          <p:cNvPr id="3" name="Content Placeholder 2"/>
          <p:cNvSpPr>
            <a:spLocks noGrp="1"/>
          </p:cNvSpPr>
          <p:nvPr>
            <p:ph idx="1"/>
          </p:nvPr>
        </p:nvSpPr>
        <p:spPr>
          <a:xfrm>
            <a:off x="457200" y="1417638"/>
            <a:ext cx="8229600" cy="5440362"/>
          </a:xfrm>
        </p:spPr>
        <p:txBody>
          <a:bodyPr>
            <a:normAutofit fontScale="92500" lnSpcReduction="10000"/>
          </a:bodyPr>
          <a:lstStyle/>
          <a:p>
            <a:r>
              <a:rPr lang="en-US" dirty="0"/>
              <a:t>The port numbers are divided into three ranges</a:t>
            </a:r>
            <a:r>
              <a:rPr lang="en-US" dirty="0" smtClean="0"/>
              <a:t>:</a:t>
            </a:r>
          </a:p>
          <a:p>
            <a:pPr lvl="1"/>
            <a:r>
              <a:rPr lang="en-US" b="1" dirty="0" smtClean="0"/>
              <a:t>well</a:t>
            </a:r>
            <a:r>
              <a:rPr lang="en-US" b="1" dirty="0"/>
              <a:t>-known</a:t>
            </a:r>
            <a:r>
              <a:rPr lang="en-US" dirty="0"/>
              <a:t> </a:t>
            </a:r>
            <a:r>
              <a:rPr lang="en-US" dirty="0" smtClean="0"/>
              <a:t>ports (0 - 1023)</a:t>
            </a:r>
            <a:endParaRPr lang="en-US" dirty="0"/>
          </a:p>
          <a:p>
            <a:pPr lvl="1"/>
            <a:r>
              <a:rPr lang="en-US" b="1" dirty="0" smtClean="0"/>
              <a:t>registered</a:t>
            </a:r>
            <a:r>
              <a:rPr lang="en-US" dirty="0" smtClean="0"/>
              <a:t> ports (1024 - 49151)</a:t>
            </a:r>
            <a:endParaRPr lang="en-US" dirty="0"/>
          </a:p>
          <a:p>
            <a:pPr lvl="1">
              <a:spcAft>
                <a:spcPts val="1800"/>
              </a:spcAft>
            </a:pPr>
            <a:r>
              <a:rPr lang="en-US" b="1" dirty="0" smtClean="0"/>
              <a:t>dynamic</a:t>
            </a:r>
            <a:r>
              <a:rPr lang="en-US" dirty="0" smtClean="0"/>
              <a:t> </a:t>
            </a:r>
            <a:r>
              <a:rPr lang="en-US" dirty="0"/>
              <a:t>or </a:t>
            </a:r>
            <a:r>
              <a:rPr lang="en-US" b="1" dirty="0"/>
              <a:t>private</a:t>
            </a:r>
            <a:r>
              <a:rPr lang="en-US" dirty="0"/>
              <a:t> </a:t>
            </a:r>
            <a:r>
              <a:rPr lang="en-US" dirty="0" smtClean="0"/>
              <a:t>ports</a:t>
            </a:r>
            <a:r>
              <a:rPr lang="en-US" dirty="0"/>
              <a:t> </a:t>
            </a:r>
            <a:r>
              <a:rPr lang="en-US" dirty="0" smtClean="0"/>
              <a:t>(49152 – 65535)</a:t>
            </a:r>
          </a:p>
          <a:p>
            <a:r>
              <a:rPr lang="en-US" dirty="0" smtClean="0"/>
              <a:t>Well-known ports examples:</a:t>
            </a:r>
            <a:endParaRPr lang="en-US" dirty="0"/>
          </a:p>
          <a:p>
            <a:pPr lvl="1">
              <a:buFont typeface="Arial"/>
              <a:buChar char="•"/>
            </a:pPr>
            <a:r>
              <a:rPr lang="en-US" b="1" i="1" dirty="0"/>
              <a:t>20</a:t>
            </a:r>
            <a:r>
              <a:rPr lang="en-US" i="1" dirty="0"/>
              <a:t> &amp; </a:t>
            </a:r>
            <a:r>
              <a:rPr lang="en-US" b="1" i="1" dirty="0"/>
              <a:t>21</a:t>
            </a:r>
            <a:r>
              <a:rPr lang="en-US" dirty="0"/>
              <a:t>: </a:t>
            </a:r>
            <a:r>
              <a:rPr lang="en-US" dirty="0" smtClean="0"/>
              <a:t>File Transfer </a:t>
            </a:r>
            <a:r>
              <a:rPr lang="en-US" dirty="0"/>
              <a:t>Protocol (</a:t>
            </a:r>
            <a:r>
              <a:rPr lang="en-US" dirty="0" smtClean="0"/>
              <a:t>FTP)</a:t>
            </a:r>
            <a:endParaRPr lang="en-US" dirty="0">
              <a:hlinkClick r:id="rId3"/>
            </a:endParaRPr>
          </a:p>
          <a:p>
            <a:pPr lvl="1">
              <a:buFont typeface="Arial"/>
              <a:buChar char="•"/>
            </a:pPr>
            <a:r>
              <a:rPr lang="en-US" b="1" i="1" dirty="0"/>
              <a:t>22</a:t>
            </a:r>
            <a:r>
              <a:rPr lang="en-US" dirty="0"/>
              <a:t>: Secure Shell (SSH)</a:t>
            </a:r>
            <a:endParaRPr lang="en-US" dirty="0">
              <a:hlinkClick r:id="rId4"/>
            </a:endParaRPr>
          </a:p>
          <a:p>
            <a:pPr lvl="1">
              <a:buFont typeface="Arial"/>
              <a:buChar char="•"/>
            </a:pPr>
            <a:r>
              <a:rPr lang="en-US" b="1" i="1" dirty="0"/>
              <a:t>23</a:t>
            </a:r>
            <a:r>
              <a:rPr lang="en-US" dirty="0"/>
              <a:t>: Telnet </a:t>
            </a:r>
            <a:endParaRPr lang="en-US" dirty="0" smtClean="0"/>
          </a:p>
          <a:p>
            <a:pPr lvl="1">
              <a:buFont typeface="Arial"/>
              <a:buChar char="•"/>
            </a:pPr>
            <a:r>
              <a:rPr lang="en-US" b="1" i="1" dirty="0" smtClean="0"/>
              <a:t>25</a:t>
            </a:r>
            <a:r>
              <a:rPr lang="en-US" dirty="0"/>
              <a:t>: Simple Mail Transfer Protocol (SMTP)</a:t>
            </a:r>
            <a:endParaRPr lang="en-US" dirty="0">
              <a:hlinkClick r:id="rId5"/>
            </a:endParaRPr>
          </a:p>
          <a:p>
            <a:pPr lvl="1">
              <a:buFont typeface="Arial"/>
              <a:buChar char="•"/>
            </a:pPr>
            <a:r>
              <a:rPr lang="en-US" b="1" i="1" dirty="0" smtClean="0"/>
              <a:t>80</a:t>
            </a:r>
            <a:r>
              <a:rPr lang="en-US" dirty="0"/>
              <a:t>: Hypertext Transfer Protocol (HTTP)  </a:t>
            </a:r>
            <a:r>
              <a:rPr lang="en-US" dirty="0" smtClean="0"/>
              <a:t>- WWW</a:t>
            </a:r>
            <a:endParaRPr lang="en-US" dirty="0">
              <a:hlinkClick r:id="rId6"/>
            </a:endParaRPr>
          </a:p>
          <a:p>
            <a:pPr lvl="1">
              <a:buFont typeface="Arial"/>
              <a:buChar char="•"/>
            </a:pPr>
            <a:r>
              <a:rPr lang="en-US" b="1" i="1" dirty="0" smtClean="0"/>
              <a:t>443</a:t>
            </a:r>
            <a:r>
              <a:rPr lang="en-US" dirty="0"/>
              <a:t>: HTTP Secure (</a:t>
            </a:r>
            <a:r>
              <a:rPr lang="en-US" dirty="0" smtClean="0"/>
              <a:t>HTTPS</a:t>
            </a:r>
            <a:r>
              <a:rPr lang="en-US" dirty="0"/>
              <a:t>)</a:t>
            </a:r>
            <a:endParaRPr lang="en-US" dirty="0">
              <a:hlinkClick r:id="rId7"/>
            </a:endParaRPr>
          </a:p>
        </p:txBody>
      </p:sp>
    </p:spTree>
    <p:extLst>
      <p:ext uri="{BB962C8B-B14F-4D97-AF65-F5344CB8AC3E}">
        <p14:creationId xmlns:p14="http://schemas.microsoft.com/office/powerpoint/2010/main" val="234275355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TCP/IP</a:t>
            </a:r>
            <a:endParaRPr lang="en-US" dirty="0"/>
          </a:p>
        </p:txBody>
      </p:sp>
      <p:sp>
        <p:nvSpPr>
          <p:cNvPr id="9" name="TextBox 8"/>
          <p:cNvSpPr txBox="1"/>
          <p:nvPr/>
        </p:nvSpPr>
        <p:spPr>
          <a:xfrm>
            <a:off x="6251774" y="2459530"/>
            <a:ext cx="2816471" cy="369332"/>
          </a:xfrm>
          <a:prstGeom prst="rect">
            <a:avLst/>
          </a:prstGeom>
          <a:noFill/>
        </p:spPr>
        <p:txBody>
          <a:bodyPr wrap="none" rtlCol="0">
            <a:spAutoFit/>
          </a:bodyPr>
          <a:lstStyle/>
          <a:p>
            <a:r>
              <a:rPr lang="en-US" dirty="0" smtClean="0"/>
              <a:t>HTTP, FTP NFS, SMTP, DHCP</a:t>
            </a:r>
            <a:endParaRPr lang="en-US" dirty="0"/>
          </a:p>
        </p:txBody>
      </p:sp>
      <p:sp>
        <p:nvSpPr>
          <p:cNvPr id="11" name="TextBox 10"/>
          <p:cNvSpPr txBox="1"/>
          <p:nvPr/>
        </p:nvSpPr>
        <p:spPr>
          <a:xfrm>
            <a:off x="6932530" y="3750691"/>
            <a:ext cx="1058628" cy="369332"/>
          </a:xfrm>
          <a:prstGeom prst="rect">
            <a:avLst/>
          </a:prstGeom>
          <a:noFill/>
        </p:spPr>
        <p:txBody>
          <a:bodyPr wrap="none" rtlCol="0">
            <a:spAutoFit/>
          </a:bodyPr>
          <a:lstStyle/>
          <a:p>
            <a:r>
              <a:rPr lang="en-US" smtClean="0"/>
              <a:t>TCP, UDP</a:t>
            </a:r>
            <a:endParaRPr lang="en-US" dirty="0"/>
          </a:p>
        </p:txBody>
      </p:sp>
      <p:sp>
        <p:nvSpPr>
          <p:cNvPr id="12" name="TextBox 11"/>
          <p:cNvSpPr txBox="1"/>
          <p:nvPr/>
        </p:nvSpPr>
        <p:spPr>
          <a:xfrm>
            <a:off x="6385124" y="4323615"/>
            <a:ext cx="2329559" cy="369332"/>
          </a:xfrm>
          <a:prstGeom prst="rect">
            <a:avLst/>
          </a:prstGeom>
          <a:noFill/>
        </p:spPr>
        <p:txBody>
          <a:bodyPr wrap="none" rtlCol="0">
            <a:spAutoFit/>
          </a:bodyPr>
          <a:lstStyle/>
          <a:p>
            <a:r>
              <a:rPr lang="en-US" dirty="0" smtClean="0"/>
              <a:t>IPv4, IPv6</a:t>
            </a:r>
            <a:r>
              <a:rPr lang="en-US" dirty="0"/>
              <a:t>, </a:t>
            </a:r>
            <a:r>
              <a:rPr lang="en-US" dirty="0" smtClean="0"/>
              <a:t>ICMP, IGMP</a:t>
            </a:r>
            <a:endParaRPr lang="en-US" dirty="0"/>
          </a:p>
        </p:txBody>
      </p:sp>
      <p:sp>
        <p:nvSpPr>
          <p:cNvPr id="13" name="TextBox 12"/>
          <p:cNvSpPr txBox="1"/>
          <p:nvPr/>
        </p:nvSpPr>
        <p:spPr>
          <a:xfrm>
            <a:off x="7001988" y="5310780"/>
            <a:ext cx="562812" cy="369332"/>
          </a:xfrm>
          <a:prstGeom prst="rect">
            <a:avLst/>
          </a:prstGeom>
          <a:noFill/>
        </p:spPr>
        <p:txBody>
          <a:bodyPr wrap="none" rtlCol="0">
            <a:spAutoFit/>
          </a:bodyPr>
          <a:lstStyle/>
          <a:p>
            <a:r>
              <a:rPr lang="en-US" smtClean="0"/>
              <a:t>ARP</a:t>
            </a:r>
            <a:endParaRPr lang="en-US" dirty="0"/>
          </a:p>
        </p:txBody>
      </p:sp>
      <p:pic>
        <p:nvPicPr>
          <p:cNvPr id="3" name="Picture 2"/>
          <p:cNvPicPr>
            <a:picLocks noChangeAspect="1"/>
          </p:cNvPicPr>
          <p:nvPr/>
        </p:nvPicPr>
        <p:blipFill>
          <a:blip r:embed="rId3"/>
          <a:stretch>
            <a:fillRect/>
          </a:stretch>
        </p:blipFill>
        <p:spPr>
          <a:xfrm>
            <a:off x="742950" y="1219200"/>
            <a:ext cx="5537200" cy="4876800"/>
          </a:xfrm>
          <a:prstGeom prst="rect">
            <a:avLst/>
          </a:prstGeom>
        </p:spPr>
      </p:pic>
    </p:spTree>
    <p:extLst>
      <p:ext uri="{BB962C8B-B14F-4D97-AF65-F5344CB8AC3E}">
        <p14:creationId xmlns:p14="http://schemas.microsoft.com/office/powerpoint/2010/main" val="392897505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TCP</a:t>
            </a:r>
            <a:endParaRPr lang="en-US" dirty="0"/>
          </a:p>
        </p:txBody>
      </p:sp>
      <p:sp>
        <p:nvSpPr>
          <p:cNvPr id="3" name="Content Placeholder 2"/>
          <p:cNvSpPr>
            <a:spLocks noGrp="1"/>
          </p:cNvSpPr>
          <p:nvPr>
            <p:ph idx="1"/>
          </p:nvPr>
        </p:nvSpPr>
        <p:spPr/>
        <p:txBody>
          <a:bodyPr>
            <a:normAutofit fontScale="92500" lnSpcReduction="10000"/>
          </a:bodyPr>
          <a:lstStyle/>
          <a:p>
            <a:r>
              <a:rPr lang="en-US" sz="3000" dirty="0" smtClean="0"/>
              <a:t>Transmission Control Protocol provides reliable host-to-host communication service at an intermediate level between application and Internet Protocol</a:t>
            </a:r>
          </a:p>
          <a:p>
            <a:r>
              <a:rPr lang="en-US" sz="3000" dirty="0" smtClean="0"/>
              <a:t>TCP detects network congestion, traffic load balancing, out of order packet delivery, packet duplicate and lost.</a:t>
            </a:r>
          </a:p>
          <a:p>
            <a:pPr lvl="1"/>
            <a:r>
              <a:rPr lang="en-US" dirty="0" smtClean="0"/>
              <a:t>TCP uses a sequence number to identify each byte of data</a:t>
            </a:r>
          </a:p>
          <a:p>
            <a:pPr lvl="1"/>
            <a:r>
              <a:rPr lang="en-US" dirty="0" smtClean="0"/>
              <a:t>16-bit checksum</a:t>
            </a:r>
          </a:p>
          <a:p>
            <a:pPr lvl="1"/>
            <a:r>
              <a:rPr lang="en-US" dirty="0" smtClean="0"/>
              <a:t>Sliding window flow control</a:t>
            </a:r>
            <a:endParaRPr lang="en-US" dirty="0"/>
          </a:p>
        </p:txBody>
      </p:sp>
    </p:spTree>
    <p:extLst>
      <p:ext uri="{BB962C8B-B14F-4D97-AF65-F5344CB8AC3E}">
        <p14:creationId xmlns:p14="http://schemas.microsoft.com/office/powerpoint/2010/main" val="95778568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TCP</a:t>
            </a:r>
            <a:endParaRPr lang="en-US" dirty="0"/>
          </a:p>
        </p:txBody>
      </p:sp>
      <p:pic>
        <p:nvPicPr>
          <p:cNvPr id="4" name="Content Placeholder 3"/>
          <p:cNvPicPr>
            <a:picLocks noGrp="1" noChangeAspect="1"/>
          </p:cNvPicPr>
          <p:nvPr>
            <p:ph idx="1"/>
          </p:nvPr>
        </p:nvPicPr>
        <p:blipFill>
          <a:blip r:embed="rId2"/>
          <a:stretch>
            <a:fillRect/>
          </a:stretch>
        </p:blipFill>
        <p:spPr>
          <a:xfrm>
            <a:off x="457200" y="2147160"/>
            <a:ext cx="8229600" cy="3432042"/>
          </a:xfrm>
          <a:prstGeom prst="rect">
            <a:avLst/>
          </a:prstGeom>
        </p:spPr>
      </p:pic>
    </p:spTree>
    <p:extLst>
      <p:ext uri="{BB962C8B-B14F-4D97-AF65-F5344CB8AC3E}">
        <p14:creationId xmlns:p14="http://schemas.microsoft.com/office/powerpoint/2010/main" val="146229817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TCP</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46554" y="1290535"/>
            <a:ext cx="7117336" cy="5364265"/>
          </a:xfrm>
        </p:spPr>
      </p:pic>
    </p:spTree>
    <p:extLst>
      <p:ext uri="{BB962C8B-B14F-4D97-AF65-F5344CB8AC3E}">
        <p14:creationId xmlns:p14="http://schemas.microsoft.com/office/powerpoint/2010/main" val="1870623503"/>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UDP</a:t>
            </a:r>
            <a:endParaRPr lang="en-US" dirty="0"/>
          </a:p>
        </p:txBody>
      </p:sp>
      <p:sp>
        <p:nvSpPr>
          <p:cNvPr id="3" name="Content Placeholder 2"/>
          <p:cNvSpPr>
            <a:spLocks noGrp="1"/>
          </p:cNvSpPr>
          <p:nvPr>
            <p:ph idx="1"/>
          </p:nvPr>
        </p:nvSpPr>
        <p:spPr/>
        <p:txBody>
          <a:bodyPr>
            <a:normAutofit fontScale="92500" lnSpcReduction="10000"/>
          </a:bodyPr>
          <a:lstStyle/>
          <a:p>
            <a:r>
              <a:rPr lang="en-US" sz="3000" dirty="0" smtClean="0"/>
              <a:t>User Datagram Protocol is a connectionless transmission protocol</a:t>
            </a:r>
          </a:p>
          <a:p>
            <a:r>
              <a:rPr lang="en-US" sz="3000" dirty="0" smtClean="0"/>
              <a:t>No handshaking dialogues, no guarantee of delivery, ordering and duplication</a:t>
            </a:r>
          </a:p>
          <a:p>
            <a:r>
              <a:rPr lang="en-US" sz="3000" dirty="0" smtClean="0"/>
              <a:t>Suitable for time-sensitive applications</a:t>
            </a:r>
          </a:p>
          <a:p>
            <a:pPr lvl="1"/>
            <a:r>
              <a:rPr lang="en-US" dirty="0" smtClean="0"/>
              <a:t>For simple query-response DNS, network time protocol</a:t>
            </a:r>
          </a:p>
          <a:p>
            <a:pPr lvl="1"/>
            <a:r>
              <a:rPr lang="en-US" dirty="0" smtClean="0"/>
              <a:t>Bootstrapping without full protocol stack, DHCP</a:t>
            </a:r>
          </a:p>
          <a:p>
            <a:pPr lvl="1"/>
            <a:r>
              <a:rPr lang="en-US" dirty="0" smtClean="0"/>
              <a:t>Voice over IP, steaming media</a:t>
            </a:r>
          </a:p>
          <a:p>
            <a:pPr lvl="1"/>
            <a:r>
              <a:rPr lang="en-US" dirty="0" smtClean="0"/>
              <a:t> unidirectional communication, broadcasting </a:t>
            </a:r>
            <a:endParaRPr lang="en-US" dirty="0"/>
          </a:p>
        </p:txBody>
      </p:sp>
    </p:spTree>
    <p:extLst>
      <p:ext uri="{BB962C8B-B14F-4D97-AF65-F5344CB8AC3E}">
        <p14:creationId xmlns:p14="http://schemas.microsoft.com/office/powerpoint/2010/main" val="1786857603"/>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DHCP</a:t>
            </a:r>
            <a:endParaRPr lang="en-US" dirty="0"/>
          </a:p>
        </p:txBody>
      </p:sp>
      <p:sp>
        <p:nvSpPr>
          <p:cNvPr id="3" name="Content Placeholder 2"/>
          <p:cNvSpPr>
            <a:spLocks noGrp="1"/>
          </p:cNvSpPr>
          <p:nvPr>
            <p:ph idx="1"/>
          </p:nvPr>
        </p:nvSpPr>
        <p:spPr/>
        <p:txBody>
          <a:bodyPr>
            <a:normAutofit fontScale="92500" lnSpcReduction="10000"/>
          </a:bodyPr>
          <a:lstStyle/>
          <a:p>
            <a:r>
              <a:rPr lang="en-US" sz="2800" dirty="0" smtClean="0"/>
              <a:t>Dynamic Host Configuration Protocol for automatically distributing network configuration</a:t>
            </a:r>
          </a:p>
          <a:p>
            <a:r>
              <a:rPr lang="en-US" sz="2800" dirty="0" smtClean="0"/>
              <a:t>A client-server model</a:t>
            </a:r>
          </a:p>
          <a:p>
            <a:r>
              <a:rPr lang="en-US" sz="2800" dirty="0" smtClean="0"/>
              <a:t>DHCP client initiates communication by sending broadcast query</a:t>
            </a:r>
          </a:p>
          <a:p>
            <a:r>
              <a:rPr lang="en-US" sz="2800" dirty="0" smtClean="0"/>
              <a:t>DHCP server manages a pool of IP addresses services the request (default gateway, domain name, name servers, etc.)</a:t>
            </a:r>
          </a:p>
          <a:p>
            <a:pPr lvl="1"/>
            <a:r>
              <a:rPr lang="en-US" dirty="0" smtClean="0"/>
              <a:t>Dynamic allocation</a:t>
            </a:r>
          </a:p>
          <a:p>
            <a:pPr lvl="1"/>
            <a:r>
              <a:rPr lang="en-US" dirty="0" smtClean="0"/>
              <a:t>Automatic allocation</a:t>
            </a:r>
          </a:p>
          <a:p>
            <a:pPr lvl="1"/>
            <a:r>
              <a:rPr lang="en-US" dirty="0" smtClean="0"/>
              <a:t>Manual allocation</a:t>
            </a:r>
            <a:endParaRPr lang="en-US" dirty="0"/>
          </a:p>
        </p:txBody>
      </p:sp>
    </p:spTree>
    <p:extLst>
      <p:ext uri="{BB962C8B-B14F-4D97-AF65-F5344CB8AC3E}">
        <p14:creationId xmlns:p14="http://schemas.microsoft.com/office/powerpoint/2010/main" val="145201698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MAC Address</a:t>
            </a:r>
            <a:endParaRPr lang="en-US" dirty="0"/>
          </a:p>
        </p:txBody>
      </p:sp>
      <p:sp>
        <p:nvSpPr>
          <p:cNvPr id="3" name="Content Placeholder 2"/>
          <p:cNvSpPr>
            <a:spLocks noGrp="1"/>
          </p:cNvSpPr>
          <p:nvPr>
            <p:ph idx="1"/>
          </p:nvPr>
        </p:nvSpPr>
        <p:spPr>
          <a:xfrm>
            <a:off x="457200" y="1600200"/>
            <a:ext cx="8229600" cy="4900632"/>
          </a:xfrm>
        </p:spPr>
        <p:txBody>
          <a:bodyPr>
            <a:normAutofit/>
          </a:bodyPr>
          <a:lstStyle/>
          <a:p>
            <a:pPr algn="just"/>
            <a:r>
              <a:rPr lang="en-US" b="1" dirty="0" smtClean="0"/>
              <a:t>Media </a:t>
            </a:r>
            <a:r>
              <a:rPr lang="en-US" b="1" dirty="0"/>
              <a:t>Access Control address</a:t>
            </a:r>
            <a:r>
              <a:rPr lang="en-US" dirty="0"/>
              <a:t> (</a:t>
            </a:r>
            <a:r>
              <a:rPr lang="en-US" b="1" dirty="0"/>
              <a:t>MAC address</a:t>
            </a:r>
            <a:r>
              <a:rPr lang="en-US" dirty="0"/>
              <a:t>) is </a:t>
            </a:r>
            <a:r>
              <a:rPr lang="en-US" dirty="0" smtClean="0"/>
              <a:t>a unique </a:t>
            </a:r>
            <a:r>
              <a:rPr lang="en-US" dirty="0"/>
              <a:t>identifier assigned </a:t>
            </a:r>
            <a:r>
              <a:rPr lang="en-US" dirty="0" smtClean="0"/>
              <a:t>to network interfaces for </a:t>
            </a:r>
            <a:r>
              <a:rPr lang="en-US" dirty="0"/>
              <a:t>communications on the physical network </a:t>
            </a:r>
            <a:r>
              <a:rPr lang="en-US" dirty="0" smtClean="0"/>
              <a:t>segment</a:t>
            </a:r>
          </a:p>
          <a:p>
            <a:pPr marL="0" indent="0" algn="just">
              <a:buNone/>
            </a:pPr>
            <a:endParaRPr lang="en-US" dirty="0" smtClean="0"/>
          </a:p>
          <a:p>
            <a:pPr>
              <a:spcBef>
                <a:spcPts val="3624"/>
              </a:spcBef>
            </a:pPr>
            <a:r>
              <a:rPr lang="en-US" b="1" dirty="0" smtClean="0">
                <a:solidFill>
                  <a:srgbClr val="660066"/>
                </a:solidFill>
              </a:rPr>
              <a:t>00:A0:C9</a:t>
            </a:r>
            <a:r>
              <a:rPr lang="en-US" dirty="0" smtClean="0">
                <a:solidFill>
                  <a:srgbClr val="660066"/>
                </a:solidFill>
              </a:rPr>
              <a:t> </a:t>
            </a:r>
            <a:r>
              <a:rPr lang="en-US" dirty="0" smtClean="0"/>
              <a:t>indicates </a:t>
            </a:r>
            <a:r>
              <a:rPr lang="en-US" dirty="0"/>
              <a:t>the </a:t>
            </a:r>
            <a:r>
              <a:rPr lang="en-US" dirty="0" smtClean="0"/>
              <a:t>manufacturer ( </a:t>
            </a:r>
            <a:r>
              <a:rPr lang="en-US" i="1" dirty="0" smtClean="0"/>
              <a:t>e.g.</a:t>
            </a:r>
            <a:r>
              <a:rPr lang="en-US" dirty="0" smtClean="0"/>
              <a:t> Intel Corporation)</a:t>
            </a:r>
          </a:p>
          <a:p>
            <a:r>
              <a:rPr lang="en-US" b="1" dirty="0" smtClean="0">
                <a:solidFill>
                  <a:schemeClr val="accent2"/>
                </a:solidFill>
              </a:rPr>
              <a:t>00</a:t>
            </a:r>
            <a:r>
              <a:rPr lang="en-US" b="1" dirty="0">
                <a:solidFill>
                  <a:schemeClr val="accent2"/>
                </a:solidFill>
              </a:rPr>
              <a:t>:11:</a:t>
            </a:r>
            <a:r>
              <a:rPr lang="en-US" b="1" dirty="0" smtClean="0">
                <a:solidFill>
                  <a:schemeClr val="accent2"/>
                </a:solidFill>
              </a:rPr>
              <a:t>22 </a:t>
            </a:r>
            <a:r>
              <a:rPr lang="en-US" dirty="0" smtClean="0"/>
              <a:t>indicates the unique card ID</a:t>
            </a:r>
            <a:endParaRPr lang="en-US" dirty="0"/>
          </a:p>
          <a:p>
            <a:endParaRPr lang="en-US" dirty="0"/>
          </a:p>
          <a:p>
            <a:pPr algn="just"/>
            <a:endParaRPr lang="en-US" dirty="0"/>
          </a:p>
        </p:txBody>
      </p:sp>
      <p:sp>
        <p:nvSpPr>
          <p:cNvPr id="4" name="Rectangle 3"/>
          <p:cNvSpPr/>
          <p:nvPr/>
        </p:nvSpPr>
        <p:spPr>
          <a:xfrm>
            <a:off x="2615592" y="3756355"/>
            <a:ext cx="4128059" cy="646331"/>
          </a:xfrm>
          <a:prstGeom prst="rect">
            <a:avLst/>
          </a:prstGeom>
        </p:spPr>
        <p:txBody>
          <a:bodyPr wrap="square">
            <a:spAutoFit/>
          </a:bodyPr>
          <a:lstStyle/>
          <a:p>
            <a:r>
              <a:rPr lang="en-US" sz="3600" b="1" dirty="0">
                <a:solidFill>
                  <a:srgbClr val="660066"/>
                </a:solidFill>
              </a:rPr>
              <a:t>00:A0:C9</a:t>
            </a:r>
            <a:r>
              <a:rPr lang="en-US" sz="3600" dirty="0" smtClean="0"/>
              <a:t>:</a:t>
            </a:r>
            <a:r>
              <a:rPr lang="en-US" sz="3600" b="1" dirty="0" smtClean="0">
                <a:solidFill>
                  <a:schemeClr val="accent2"/>
                </a:solidFill>
              </a:rPr>
              <a:t>00:11:22</a:t>
            </a:r>
            <a:endParaRPr lang="en-US" sz="3600" b="1" dirty="0">
              <a:solidFill>
                <a:schemeClr val="accent2"/>
              </a:solidFill>
            </a:endParaRPr>
          </a:p>
        </p:txBody>
      </p:sp>
    </p:spTree>
    <p:extLst>
      <p:ext uri="{BB962C8B-B14F-4D97-AF65-F5344CB8AC3E}">
        <p14:creationId xmlns:p14="http://schemas.microsoft.com/office/powerpoint/2010/main" val="4275201376"/>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3405286"/>
            <a:ext cx="9144000" cy="3452714"/>
          </a:xfrm>
          <a:prstGeom prst="rect">
            <a:avLst/>
          </a:prstGeom>
        </p:spPr>
      </p:pic>
      <p:pic>
        <p:nvPicPr>
          <p:cNvPr id="7" name="Picture 6"/>
          <p:cNvPicPr>
            <a:picLocks noChangeAspect="1"/>
          </p:cNvPicPr>
          <p:nvPr/>
        </p:nvPicPr>
        <p:blipFill>
          <a:blip r:embed="rId4"/>
          <a:stretch>
            <a:fillRect/>
          </a:stretch>
        </p:blipFill>
        <p:spPr>
          <a:xfrm>
            <a:off x="1928554" y="-728"/>
            <a:ext cx="5436522" cy="3406014"/>
          </a:xfrm>
          <a:prstGeom prst="rect">
            <a:avLst/>
          </a:prstGeom>
        </p:spPr>
      </p:pic>
    </p:spTree>
    <p:extLst>
      <p:ext uri="{BB962C8B-B14F-4D97-AF65-F5344CB8AC3E}">
        <p14:creationId xmlns:p14="http://schemas.microsoft.com/office/powerpoint/2010/main" val="1033013218"/>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DHCP Security</a:t>
            </a:r>
            <a:endParaRPr lang="en-US" dirty="0"/>
          </a:p>
        </p:txBody>
      </p:sp>
      <p:sp>
        <p:nvSpPr>
          <p:cNvPr id="3" name="Content Placeholder 2"/>
          <p:cNvSpPr>
            <a:spLocks noGrp="1"/>
          </p:cNvSpPr>
          <p:nvPr>
            <p:ph idx="1"/>
          </p:nvPr>
        </p:nvSpPr>
        <p:spPr/>
        <p:txBody>
          <a:bodyPr>
            <a:normAutofit/>
          </a:bodyPr>
          <a:lstStyle/>
          <a:p>
            <a:r>
              <a:rPr lang="en-US" dirty="0" smtClean="0"/>
              <a:t>No validation for DHCP server</a:t>
            </a:r>
          </a:p>
          <a:p>
            <a:pPr lvl="1"/>
            <a:r>
              <a:rPr lang="en-US" dirty="0" smtClean="0"/>
              <a:t>Rogue DHCP, preventing clients from gaining network access</a:t>
            </a:r>
          </a:p>
          <a:p>
            <a:r>
              <a:rPr lang="en-US" dirty="0" smtClean="0"/>
              <a:t>DHCP has no secure mechanism for authenticating clients</a:t>
            </a:r>
          </a:p>
          <a:p>
            <a:pPr lvl="1"/>
            <a:r>
              <a:rPr lang="en-US" dirty="0" smtClean="0"/>
              <a:t>Clients exhaust DHCP server’s IP addresses</a:t>
            </a:r>
          </a:p>
          <a:p>
            <a:r>
              <a:rPr lang="en-US" dirty="0" smtClean="0"/>
              <a:t>Mitigation</a:t>
            </a:r>
          </a:p>
          <a:p>
            <a:pPr lvl="1"/>
            <a:r>
              <a:rPr lang="en-US" dirty="0" smtClean="0"/>
              <a:t>DHCP snooping</a:t>
            </a:r>
          </a:p>
        </p:txBody>
      </p:sp>
    </p:spTree>
    <p:extLst>
      <p:ext uri="{BB962C8B-B14F-4D97-AF65-F5344CB8AC3E}">
        <p14:creationId xmlns:p14="http://schemas.microsoft.com/office/powerpoint/2010/main" val="398337049"/>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Slide Number Placeholder 3"/>
          <p:cNvSpPr>
            <a:spLocks noGrp="1"/>
          </p:cNvSpPr>
          <p:nvPr>
            <p:ph type="sldNum" sz="quarter" idx="12"/>
          </p:nvPr>
        </p:nvSpPr>
        <p:spPr>
          <a:xfrm>
            <a:off x="3124200" y="6245225"/>
            <a:ext cx="2895600" cy="476250"/>
          </a:xfrm>
        </p:spPr>
        <p:txBody>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lgn="ctr"/>
            <a:fld id="{50F7B9DD-444F-8F48-9767-1243513EE0C7}" type="slidenum">
              <a:rPr lang="en-US" altLang="en-US" sz="1400"/>
              <a:pPr algn="ctr"/>
              <a:t>32</a:t>
            </a:fld>
            <a:endParaRPr lang="en-US" altLang="en-US" sz="1400">
              <a:solidFill>
                <a:schemeClr val="bg1"/>
              </a:solidFill>
            </a:endParaRPr>
          </a:p>
        </p:txBody>
      </p:sp>
      <p:sp>
        <p:nvSpPr>
          <p:cNvPr id="19458" name="Footer Placeholder 4"/>
          <p:cNvSpPr>
            <a:spLocks noGrp="1"/>
          </p:cNvSpPr>
          <p:nvPr>
            <p:ph type="ftr" sz="quarter" idx="11"/>
          </p:nvPr>
        </p:nvSpPr>
        <p:spPr>
          <a:xfrm>
            <a:off x="5105400" y="6019800"/>
            <a:ext cx="3581400" cy="609600"/>
          </a:xfrm>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lgn="r"/>
            <a:r>
              <a:rPr lang="en-US" altLang="en-US" sz="1400"/>
              <a:t>Borrowed from slides of Prof. Dan Massey at Colorado State University</a:t>
            </a:r>
          </a:p>
        </p:txBody>
      </p:sp>
      <p:sp>
        <p:nvSpPr>
          <p:cNvPr id="497666" name="Rectangle 2"/>
          <p:cNvSpPr>
            <a:spLocks noChangeArrowheads="1"/>
          </p:cNvSpPr>
          <p:nvPr/>
        </p:nvSpPr>
        <p:spPr bwMode="auto">
          <a:xfrm>
            <a:off x="207963" y="941388"/>
            <a:ext cx="4897437" cy="537845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91176" tIns="45588" rIns="91176" bIns="45588"/>
          <a:lstStyle/>
          <a:p>
            <a:pPr marL="339060" indent="-339060" defTabSz="903211">
              <a:lnSpc>
                <a:spcPct val="120000"/>
              </a:lnSpc>
              <a:spcBef>
                <a:spcPct val="20000"/>
              </a:spcBef>
              <a:buClr>
                <a:schemeClr val="accent1"/>
              </a:buClr>
              <a:buSzPct val="75000"/>
              <a:buFont typeface="Monotype Sorts" charset="0"/>
              <a:buChar char="l"/>
              <a:defRPr/>
            </a:pPr>
            <a:r>
              <a:rPr lang="en-US" sz="2900" dirty="0">
                <a:ea typeface="ＭＳ Ｐゴシック" charset="0"/>
                <a:cs typeface="ＭＳ Ｐゴシック" charset="0"/>
              </a:rPr>
              <a:t>Basic Internet Database</a:t>
            </a:r>
          </a:p>
          <a:p>
            <a:pPr marL="733681" lvl="1" indent="-282075" defTabSz="903211">
              <a:lnSpc>
                <a:spcPct val="120000"/>
              </a:lnSpc>
              <a:spcBef>
                <a:spcPct val="20000"/>
              </a:spcBef>
              <a:buClr>
                <a:schemeClr val="accent1"/>
              </a:buClr>
              <a:buSzPct val="75000"/>
              <a:buFont typeface="Monotype Sorts" charset="0"/>
              <a:buChar char="n"/>
              <a:defRPr/>
            </a:pPr>
            <a:r>
              <a:rPr lang="en-US" sz="2500" dirty="0">
                <a:ea typeface="ＭＳ Ｐゴシック" charset="0"/>
                <a:cs typeface="ＭＳ Ｐゴシック" charset="0"/>
              </a:rPr>
              <a:t>Maps names to IP addresses</a:t>
            </a:r>
          </a:p>
          <a:p>
            <a:pPr marL="733681" lvl="1" indent="-282075" defTabSz="903211">
              <a:lnSpc>
                <a:spcPct val="120000"/>
              </a:lnSpc>
              <a:spcBef>
                <a:spcPct val="20000"/>
              </a:spcBef>
              <a:buClr>
                <a:schemeClr val="accent1"/>
              </a:buClr>
              <a:buSzPct val="75000"/>
              <a:buFont typeface="Monotype Sorts" charset="0"/>
              <a:buChar char="n"/>
              <a:defRPr/>
            </a:pPr>
            <a:r>
              <a:rPr lang="en-US" sz="2500" dirty="0">
                <a:ea typeface="ＭＳ Ｐゴシック" charset="0"/>
                <a:cs typeface="ＭＳ Ｐゴシック" charset="0"/>
              </a:rPr>
              <a:t>Also stores IPv6 addresses,  mail servers, service locators, </a:t>
            </a:r>
            <a:r>
              <a:rPr lang="en-US" sz="2500" dirty="0" err="1">
                <a:ea typeface="ＭＳ Ｐゴシック" charset="0"/>
                <a:cs typeface="ＭＳ Ｐゴシック" charset="0"/>
              </a:rPr>
              <a:t>Enum</a:t>
            </a:r>
            <a:r>
              <a:rPr lang="en-US" sz="2500" dirty="0">
                <a:ea typeface="ＭＳ Ｐゴシック" charset="0"/>
                <a:cs typeface="ＭＳ Ｐゴシック" charset="0"/>
              </a:rPr>
              <a:t> (phone numbers), etc.</a:t>
            </a:r>
          </a:p>
          <a:p>
            <a:pPr marL="339060" indent="-339060" defTabSz="903211">
              <a:lnSpc>
                <a:spcPct val="120000"/>
              </a:lnSpc>
              <a:spcBef>
                <a:spcPct val="20000"/>
              </a:spcBef>
              <a:buClr>
                <a:schemeClr val="accent1"/>
              </a:buClr>
              <a:buSzPct val="75000"/>
              <a:buFont typeface="Monotype Sorts" charset="0"/>
              <a:buChar char="l"/>
              <a:defRPr/>
            </a:pPr>
            <a:r>
              <a:rPr lang="en-US" sz="2900" dirty="0">
                <a:ea typeface="ＭＳ Ｐゴシック" charset="0"/>
                <a:cs typeface="ＭＳ Ｐゴシック" charset="0"/>
              </a:rPr>
              <a:t>Data organized as tree structure.</a:t>
            </a:r>
          </a:p>
          <a:p>
            <a:pPr marL="733681" lvl="1" indent="-282075" defTabSz="903211">
              <a:lnSpc>
                <a:spcPct val="120000"/>
              </a:lnSpc>
              <a:spcBef>
                <a:spcPct val="20000"/>
              </a:spcBef>
              <a:buClr>
                <a:schemeClr val="accent1"/>
              </a:buClr>
              <a:buSzPct val="75000"/>
              <a:buFont typeface="Monotype Sorts" charset="0"/>
              <a:buChar char="n"/>
              <a:defRPr/>
            </a:pPr>
            <a:r>
              <a:rPr lang="en-US" sz="2500" dirty="0">
                <a:ea typeface="ＭＳ Ｐゴシック" charset="0"/>
                <a:cs typeface="ＭＳ Ｐゴシック" charset="0"/>
              </a:rPr>
              <a:t>Each </a:t>
            </a:r>
            <a:r>
              <a:rPr lang="en-US" sz="2500" b="1" i="1" u="sng" dirty="0">
                <a:ea typeface="ＭＳ Ｐゴシック" charset="0"/>
                <a:cs typeface="ＭＳ Ｐゴシック" charset="0"/>
              </a:rPr>
              <a:t>zone</a:t>
            </a:r>
            <a:r>
              <a:rPr lang="en-US" sz="2500" dirty="0">
                <a:ea typeface="ＭＳ Ｐゴシック" charset="0"/>
                <a:cs typeface="ＭＳ Ｐゴシック" charset="0"/>
              </a:rPr>
              <a:t> is the </a:t>
            </a:r>
            <a:br>
              <a:rPr lang="en-US" sz="2500" dirty="0">
                <a:ea typeface="ＭＳ Ｐゴシック" charset="0"/>
                <a:cs typeface="ＭＳ Ｐゴシック" charset="0"/>
              </a:rPr>
            </a:br>
            <a:r>
              <a:rPr lang="en-US" sz="2500" dirty="0">
                <a:ea typeface="ＭＳ Ｐゴシック" charset="0"/>
                <a:cs typeface="ＭＳ Ｐゴシック" charset="0"/>
              </a:rPr>
              <a:t>authority for its local data.</a:t>
            </a:r>
          </a:p>
        </p:txBody>
      </p:sp>
      <p:sp>
        <p:nvSpPr>
          <p:cNvPr id="497667" name="Oval 3"/>
          <p:cNvSpPr>
            <a:spLocks noChangeArrowheads="1"/>
          </p:cNvSpPr>
          <p:nvPr/>
        </p:nvSpPr>
        <p:spPr bwMode="auto">
          <a:xfrm>
            <a:off x="6373813" y="1209675"/>
            <a:ext cx="968375" cy="808038"/>
          </a:xfrm>
          <a:prstGeom prst="ellipse">
            <a:avLst/>
          </a:prstGeom>
          <a:solidFill>
            <a:srgbClr val="EAEAEA"/>
          </a:solidFill>
          <a:ln w="38100">
            <a:solidFill>
              <a:schemeClr val="bg2"/>
            </a:solidFill>
            <a:round/>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lIns="82058" tIns="41029" rIns="82058" bIns="41029" anchor="ctr"/>
          <a:lstStyle/>
          <a:p>
            <a:pPr>
              <a:defRPr/>
            </a:pPr>
            <a:r>
              <a:rPr lang="en-US" sz="2200">
                <a:ea typeface="ＭＳ Ｐゴシック" charset="0"/>
                <a:cs typeface="ＭＳ Ｐゴシック" charset="0"/>
              </a:rPr>
              <a:t>Root</a:t>
            </a:r>
            <a:endParaRPr lang="en-US">
              <a:ea typeface="ＭＳ Ｐゴシック" charset="0"/>
              <a:cs typeface="ＭＳ Ｐゴシック" charset="0"/>
            </a:endParaRPr>
          </a:p>
        </p:txBody>
      </p:sp>
      <p:sp>
        <p:nvSpPr>
          <p:cNvPr id="497668" name="Oval 4"/>
          <p:cNvSpPr>
            <a:spLocks noChangeArrowheads="1"/>
          </p:cNvSpPr>
          <p:nvPr/>
        </p:nvSpPr>
        <p:spPr bwMode="auto">
          <a:xfrm>
            <a:off x="4918075" y="2352675"/>
            <a:ext cx="969963" cy="808038"/>
          </a:xfrm>
          <a:prstGeom prst="ellipse">
            <a:avLst/>
          </a:prstGeom>
          <a:solidFill>
            <a:srgbClr val="EAEAEA"/>
          </a:solidFill>
          <a:ln w="38100">
            <a:solidFill>
              <a:schemeClr val="bg2"/>
            </a:solidFill>
            <a:round/>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lIns="82058" tIns="41029" rIns="82058" bIns="41029" anchor="ctr"/>
          <a:lstStyle/>
          <a:p>
            <a:pPr>
              <a:defRPr/>
            </a:pPr>
            <a:r>
              <a:rPr lang="en-US" sz="2200" dirty="0" err="1">
                <a:ea typeface="ＭＳ Ｐゴシック" charset="0"/>
                <a:cs typeface="ＭＳ Ｐゴシック" charset="0"/>
              </a:rPr>
              <a:t>edu</a:t>
            </a:r>
            <a:endParaRPr lang="en-US" dirty="0">
              <a:ea typeface="ＭＳ Ｐゴシック" charset="0"/>
              <a:cs typeface="ＭＳ Ｐゴシック" charset="0"/>
            </a:endParaRPr>
          </a:p>
        </p:txBody>
      </p:sp>
      <p:sp>
        <p:nvSpPr>
          <p:cNvPr id="497669" name="Oval 5"/>
          <p:cNvSpPr>
            <a:spLocks noChangeArrowheads="1"/>
          </p:cNvSpPr>
          <p:nvPr/>
        </p:nvSpPr>
        <p:spPr bwMode="auto">
          <a:xfrm>
            <a:off x="6373813" y="2352675"/>
            <a:ext cx="968375" cy="808038"/>
          </a:xfrm>
          <a:prstGeom prst="ellipse">
            <a:avLst/>
          </a:prstGeom>
          <a:solidFill>
            <a:srgbClr val="EAEAEA"/>
          </a:solidFill>
          <a:ln w="38100">
            <a:solidFill>
              <a:schemeClr val="bg2"/>
            </a:solidFill>
            <a:round/>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lIns="82058" tIns="41029" rIns="82058" bIns="41029" anchor="ctr"/>
          <a:lstStyle/>
          <a:p>
            <a:pPr>
              <a:defRPr/>
            </a:pPr>
            <a:r>
              <a:rPr lang="en-US" sz="2200">
                <a:ea typeface="ＭＳ Ｐゴシック" charset="0"/>
                <a:cs typeface="ＭＳ Ｐゴシック" charset="0"/>
              </a:rPr>
              <a:t>com</a:t>
            </a:r>
            <a:endParaRPr lang="en-US">
              <a:ea typeface="ＭＳ Ｐゴシック" charset="0"/>
              <a:cs typeface="ＭＳ Ｐゴシック" charset="0"/>
            </a:endParaRPr>
          </a:p>
        </p:txBody>
      </p:sp>
      <p:sp>
        <p:nvSpPr>
          <p:cNvPr id="497670" name="Oval 6"/>
          <p:cNvSpPr>
            <a:spLocks noChangeArrowheads="1"/>
          </p:cNvSpPr>
          <p:nvPr/>
        </p:nvSpPr>
        <p:spPr bwMode="auto">
          <a:xfrm>
            <a:off x="7827963" y="2352675"/>
            <a:ext cx="969962" cy="808038"/>
          </a:xfrm>
          <a:prstGeom prst="ellipse">
            <a:avLst/>
          </a:prstGeom>
          <a:solidFill>
            <a:srgbClr val="EAEAEA"/>
          </a:solidFill>
          <a:ln w="38100">
            <a:solidFill>
              <a:schemeClr val="bg2"/>
            </a:solidFill>
            <a:round/>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lIns="82058" tIns="41029" rIns="82058" bIns="41029" anchor="ctr"/>
          <a:lstStyle/>
          <a:p>
            <a:pPr>
              <a:defRPr/>
            </a:pPr>
            <a:r>
              <a:rPr lang="en-US" sz="2200">
                <a:ea typeface="ＭＳ Ｐゴシック" charset="0"/>
                <a:cs typeface="ＭＳ Ｐゴシック" charset="0"/>
              </a:rPr>
              <a:t>uk</a:t>
            </a:r>
            <a:endParaRPr lang="en-US">
              <a:ea typeface="ＭＳ Ｐゴシック" charset="0"/>
              <a:cs typeface="ＭＳ Ｐゴシック" charset="0"/>
            </a:endParaRPr>
          </a:p>
        </p:txBody>
      </p:sp>
      <p:sp>
        <p:nvSpPr>
          <p:cNvPr id="497671" name="Oval 7"/>
          <p:cNvSpPr>
            <a:spLocks noChangeArrowheads="1"/>
          </p:cNvSpPr>
          <p:nvPr/>
        </p:nvSpPr>
        <p:spPr bwMode="auto">
          <a:xfrm>
            <a:off x="5680075" y="3630613"/>
            <a:ext cx="969963" cy="806450"/>
          </a:xfrm>
          <a:prstGeom prst="ellipse">
            <a:avLst/>
          </a:prstGeom>
          <a:solidFill>
            <a:srgbClr val="EAEAEA"/>
          </a:solidFill>
          <a:ln w="38100">
            <a:solidFill>
              <a:schemeClr val="bg2"/>
            </a:solidFill>
            <a:round/>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lIns="82058" tIns="41029" rIns="82058" bIns="41029" anchor="ctr"/>
          <a:lstStyle/>
          <a:p>
            <a:pPr>
              <a:defRPr/>
            </a:pPr>
            <a:r>
              <a:rPr lang="en-US" sz="2200">
                <a:ea typeface="ＭＳ Ｐゴシック" charset="0"/>
                <a:cs typeface="ＭＳ Ｐゴシック" charset="0"/>
              </a:rPr>
              <a:t>cisco</a:t>
            </a:r>
            <a:endParaRPr lang="en-US">
              <a:ea typeface="ＭＳ Ｐゴシック" charset="0"/>
              <a:cs typeface="ＭＳ Ｐゴシック" charset="0"/>
            </a:endParaRPr>
          </a:p>
        </p:txBody>
      </p:sp>
      <p:sp>
        <p:nvSpPr>
          <p:cNvPr id="497672" name="Oval 8"/>
          <p:cNvSpPr>
            <a:spLocks noChangeArrowheads="1"/>
          </p:cNvSpPr>
          <p:nvPr/>
        </p:nvSpPr>
        <p:spPr bwMode="auto">
          <a:xfrm>
            <a:off x="4572000" y="3630613"/>
            <a:ext cx="969963" cy="806450"/>
          </a:xfrm>
          <a:prstGeom prst="ellipse">
            <a:avLst/>
          </a:prstGeom>
          <a:solidFill>
            <a:srgbClr val="EAEAEA"/>
          </a:solidFill>
          <a:ln w="38100">
            <a:solidFill>
              <a:schemeClr val="bg2"/>
            </a:solidFill>
            <a:round/>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lIns="82058" tIns="41029" rIns="82058" bIns="41029" anchor="ctr"/>
          <a:lstStyle/>
          <a:p>
            <a:pPr>
              <a:defRPr/>
            </a:pPr>
            <a:r>
              <a:rPr lang="en-US" sz="2200" dirty="0" err="1">
                <a:ea typeface="ＭＳ Ｐゴシック" charset="0"/>
                <a:cs typeface="ＭＳ Ｐゴシック" charset="0"/>
              </a:rPr>
              <a:t>usf</a:t>
            </a:r>
            <a:endParaRPr lang="en-US" dirty="0">
              <a:ea typeface="ＭＳ Ｐゴシック" charset="0"/>
              <a:cs typeface="ＭＳ Ｐゴシック" charset="0"/>
            </a:endParaRPr>
          </a:p>
        </p:txBody>
      </p:sp>
      <p:sp>
        <p:nvSpPr>
          <p:cNvPr id="497673" name="Oval 9"/>
          <p:cNvSpPr>
            <a:spLocks noChangeArrowheads="1"/>
          </p:cNvSpPr>
          <p:nvPr/>
        </p:nvSpPr>
        <p:spPr bwMode="auto">
          <a:xfrm>
            <a:off x="7966075" y="3630613"/>
            <a:ext cx="969963" cy="806450"/>
          </a:xfrm>
          <a:prstGeom prst="ellipse">
            <a:avLst/>
          </a:prstGeom>
          <a:solidFill>
            <a:srgbClr val="EAEAEA"/>
          </a:solidFill>
          <a:ln w="38100">
            <a:solidFill>
              <a:schemeClr val="bg2"/>
            </a:solidFill>
            <a:round/>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lIns="82058" tIns="41029" rIns="82058" bIns="41029" anchor="ctr"/>
          <a:lstStyle/>
          <a:p>
            <a:pPr>
              <a:defRPr/>
            </a:pPr>
            <a:r>
              <a:rPr lang="en-US" sz="2200">
                <a:ea typeface="ＭＳ Ｐゴシック" charset="0"/>
                <a:cs typeface="ＭＳ Ｐゴシック" charset="0"/>
              </a:rPr>
              <a:t>co</a:t>
            </a:r>
            <a:endParaRPr lang="en-US">
              <a:ea typeface="ＭＳ Ｐゴシック" charset="0"/>
              <a:cs typeface="ＭＳ Ｐゴシック" charset="0"/>
            </a:endParaRPr>
          </a:p>
        </p:txBody>
      </p:sp>
      <p:sp>
        <p:nvSpPr>
          <p:cNvPr id="497674" name="Oval 10"/>
          <p:cNvSpPr>
            <a:spLocks noChangeArrowheads="1"/>
          </p:cNvSpPr>
          <p:nvPr/>
        </p:nvSpPr>
        <p:spPr bwMode="auto">
          <a:xfrm>
            <a:off x="6858000" y="3630613"/>
            <a:ext cx="969963" cy="806450"/>
          </a:xfrm>
          <a:prstGeom prst="ellipse">
            <a:avLst/>
          </a:prstGeom>
          <a:solidFill>
            <a:srgbClr val="EAEAEA"/>
          </a:solidFill>
          <a:ln w="38100">
            <a:solidFill>
              <a:schemeClr val="bg2"/>
            </a:solidFill>
            <a:round/>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lIns="82058" tIns="41029" rIns="82058" bIns="41029" anchor="ctr"/>
          <a:lstStyle/>
          <a:p>
            <a:pPr>
              <a:defRPr/>
            </a:pPr>
            <a:r>
              <a:rPr lang="en-US" sz="2200">
                <a:ea typeface="ＭＳ Ｐゴシック" charset="0"/>
                <a:cs typeface="ＭＳ Ｐゴシック" charset="0"/>
              </a:rPr>
              <a:t>ibm</a:t>
            </a:r>
            <a:endParaRPr lang="en-US">
              <a:ea typeface="ＭＳ Ｐゴシック" charset="0"/>
              <a:cs typeface="ＭＳ Ｐゴシック" charset="0"/>
            </a:endParaRPr>
          </a:p>
        </p:txBody>
      </p:sp>
      <p:cxnSp>
        <p:nvCxnSpPr>
          <p:cNvPr id="497675" name="AutoShape 11"/>
          <p:cNvCxnSpPr>
            <a:cxnSpLocks noChangeShapeType="1"/>
            <a:stCxn id="497668" idx="7"/>
            <a:endCxn id="497667" idx="3"/>
          </p:cNvCxnSpPr>
          <p:nvPr/>
        </p:nvCxnSpPr>
        <p:spPr bwMode="auto">
          <a:xfrm flipV="1">
            <a:off x="5746750" y="1916113"/>
            <a:ext cx="768350" cy="538162"/>
          </a:xfrm>
          <a:prstGeom prst="straightConnector1">
            <a:avLst/>
          </a:prstGeom>
          <a:noFill/>
          <a:ln w="38100">
            <a:solidFill>
              <a:schemeClr val="bg2"/>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cxnSp>
      <p:cxnSp>
        <p:nvCxnSpPr>
          <p:cNvPr id="497676" name="AutoShape 12"/>
          <p:cNvCxnSpPr>
            <a:cxnSpLocks noChangeShapeType="1"/>
            <a:stCxn id="497669" idx="0"/>
            <a:endCxn id="497667" idx="4"/>
          </p:cNvCxnSpPr>
          <p:nvPr/>
        </p:nvCxnSpPr>
        <p:spPr bwMode="auto">
          <a:xfrm flipV="1">
            <a:off x="6858000" y="2033588"/>
            <a:ext cx="0" cy="303212"/>
          </a:xfrm>
          <a:prstGeom prst="straightConnector1">
            <a:avLst/>
          </a:prstGeom>
          <a:noFill/>
          <a:ln w="38100">
            <a:solidFill>
              <a:schemeClr val="bg2"/>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cxnSp>
      <p:cxnSp>
        <p:nvCxnSpPr>
          <p:cNvPr id="497677" name="AutoShape 13"/>
          <p:cNvCxnSpPr>
            <a:cxnSpLocks noChangeShapeType="1"/>
            <a:stCxn id="497670" idx="1"/>
            <a:endCxn id="497667" idx="5"/>
          </p:cNvCxnSpPr>
          <p:nvPr/>
        </p:nvCxnSpPr>
        <p:spPr bwMode="auto">
          <a:xfrm flipH="1" flipV="1">
            <a:off x="7200900" y="1916113"/>
            <a:ext cx="768350" cy="538162"/>
          </a:xfrm>
          <a:prstGeom prst="straightConnector1">
            <a:avLst/>
          </a:prstGeom>
          <a:noFill/>
          <a:ln w="38100">
            <a:solidFill>
              <a:schemeClr val="bg2"/>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cxnSp>
      <p:cxnSp>
        <p:nvCxnSpPr>
          <p:cNvPr id="497678" name="AutoShape 14"/>
          <p:cNvCxnSpPr>
            <a:cxnSpLocks noChangeShapeType="1"/>
            <a:stCxn id="497671" idx="0"/>
            <a:endCxn id="497669" idx="3"/>
          </p:cNvCxnSpPr>
          <p:nvPr/>
        </p:nvCxnSpPr>
        <p:spPr bwMode="auto">
          <a:xfrm flipV="1">
            <a:off x="6165850" y="3059113"/>
            <a:ext cx="349250" cy="554037"/>
          </a:xfrm>
          <a:prstGeom prst="straightConnector1">
            <a:avLst/>
          </a:prstGeom>
          <a:noFill/>
          <a:ln w="38100">
            <a:solidFill>
              <a:schemeClr val="bg2"/>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cxnSp>
      <p:cxnSp>
        <p:nvCxnSpPr>
          <p:cNvPr id="497679" name="AutoShape 15"/>
          <p:cNvCxnSpPr>
            <a:cxnSpLocks noChangeShapeType="1"/>
            <a:stCxn id="497674" idx="0"/>
            <a:endCxn id="497669" idx="5"/>
          </p:cNvCxnSpPr>
          <p:nvPr/>
        </p:nvCxnSpPr>
        <p:spPr bwMode="auto">
          <a:xfrm flipH="1" flipV="1">
            <a:off x="7200900" y="3059113"/>
            <a:ext cx="141288" cy="554037"/>
          </a:xfrm>
          <a:prstGeom prst="straightConnector1">
            <a:avLst/>
          </a:prstGeom>
          <a:noFill/>
          <a:ln w="38100">
            <a:solidFill>
              <a:schemeClr val="bg2"/>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cxnSp>
      <p:cxnSp>
        <p:nvCxnSpPr>
          <p:cNvPr id="497680" name="AutoShape 16"/>
          <p:cNvCxnSpPr>
            <a:cxnSpLocks noChangeShapeType="1"/>
            <a:stCxn id="497673" idx="0"/>
            <a:endCxn id="497670" idx="4"/>
          </p:cNvCxnSpPr>
          <p:nvPr/>
        </p:nvCxnSpPr>
        <p:spPr bwMode="auto">
          <a:xfrm flipH="1" flipV="1">
            <a:off x="8312150" y="3176588"/>
            <a:ext cx="139700" cy="436562"/>
          </a:xfrm>
          <a:prstGeom prst="straightConnector1">
            <a:avLst/>
          </a:prstGeom>
          <a:noFill/>
          <a:ln w="38100">
            <a:solidFill>
              <a:schemeClr val="bg2"/>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cxnSp>
      <p:cxnSp>
        <p:nvCxnSpPr>
          <p:cNvPr id="497681" name="AutoShape 17"/>
          <p:cNvCxnSpPr>
            <a:cxnSpLocks noChangeShapeType="1"/>
            <a:stCxn id="497672" idx="0"/>
            <a:endCxn id="497668" idx="4"/>
          </p:cNvCxnSpPr>
          <p:nvPr/>
        </p:nvCxnSpPr>
        <p:spPr bwMode="auto">
          <a:xfrm flipV="1">
            <a:off x="5056188" y="3176588"/>
            <a:ext cx="347662" cy="436562"/>
          </a:xfrm>
          <a:prstGeom prst="straightConnector1">
            <a:avLst/>
          </a:prstGeom>
          <a:noFill/>
          <a:ln w="38100">
            <a:solidFill>
              <a:schemeClr val="bg2"/>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cxnSp>
      <p:sp>
        <p:nvSpPr>
          <p:cNvPr id="497682" name="Oval 18"/>
          <p:cNvSpPr>
            <a:spLocks noChangeArrowheads="1"/>
          </p:cNvSpPr>
          <p:nvPr/>
        </p:nvSpPr>
        <p:spPr bwMode="auto">
          <a:xfrm>
            <a:off x="4641850" y="4840288"/>
            <a:ext cx="969963" cy="808037"/>
          </a:xfrm>
          <a:prstGeom prst="ellipse">
            <a:avLst/>
          </a:prstGeom>
          <a:solidFill>
            <a:srgbClr val="EAEAEA"/>
          </a:solidFill>
          <a:ln w="38100">
            <a:solidFill>
              <a:schemeClr val="bg2"/>
            </a:solidFill>
            <a:round/>
            <a:headEnd/>
            <a:tailEnd/>
          </a:ln>
          <a:effectLst/>
          <a:extLs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txBody>
          <a:bodyPr wrap="none" lIns="82058" tIns="41029" rIns="82058" bIns="41029" anchor="ctr"/>
          <a:lstStyle/>
          <a:p>
            <a:pPr>
              <a:defRPr/>
            </a:pPr>
            <a:r>
              <a:rPr lang="en-US" sz="2200" dirty="0" err="1">
                <a:ea typeface="ＭＳ Ｐゴシック" charset="0"/>
                <a:cs typeface="ＭＳ Ｐゴシック" charset="0"/>
              </a:rPr>
              <a:t>cse</a:t>
            </a:r>
            <a:endParaRPr lang="en-US" dirty="0">
              <a:ea typeface="ＭＳ Ｐゴシック" charset="0"/>
              <a:cs typeface="ＭＳ Ｐゴシック" charset="0"/>
            </a:endParaRPr>
          </a:p>
        </p:txBody>
      </p:sp>
      <p:cxnSp>
        <p:nvCxnSpPr>
          <p:cNvPr id="497683" name="AutoShape 19"/>
          <p:cNvCxnSpPr>
            <a:cxnSpLocks noChangeShapeType="1"/>
            <a:stCxn id="497682" idx="0"/>
            <a:endCxn id="497672" idx="4"/>
          </p:cNvCxnSpPr>
          <p:nvPr/>
        </p:nvCxnSpPr>
        <p:spPr bwMode="auto">
          <a:xfrm flipH="1" flipV="1">
            <a:off x="5056188" y="4454525"/>
            <a:ext cx="69850" cy="369888"/>
          </a:xfrm>
          <a:prstGeom prst="straightConnector1">
            <a:avLst/>
          </a:prstGeom>
          <a:noFill/>
          <a:ln w="38100">
            <a:solidFill>
              <a:schemeClr val="bg2"/>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rgbClr val="000000">
                      <a:alpha val="74998"/>
                    </a:srgbClr>
                  </a:outerShdw>
                </a:effectLst>
              </a14:hiddenEffects>
            </a:ext>
          </a:extLst>
        </p:spPr>
      </p:cxnSp>
      <p:sp>
        <p:nvSpPr>
          <p:cNvPr id="19477" name="Rectangle 22"/>
          <p:cNvSpPr>
            <a:spLocks noGrp="1" noChangeArrowheads="1"/>
          </p:cNvSpPr>
          <p:nvPr>
            <p:ph type="title"/>
          </p:nvPr>
        </p:nvSpPr>
        <p:spPr>
          <a:xfrm>
            <a:off x="346075" y="134938"/>
            <a:ext cx="7758113" cy="685800"/>
          </a:xfrm>
        </p:spPr>
        <p:txBody>
          <a:bodyPr>
            <a:normAutofit fontScale="90000"/>
          </a:bodyPr>
          <a:lstStyle/>
          <a:p>
            <a:r>
              <a:rPr lang="en-US" altLang="en-US"/>
              <a:t>The Domain Name System</a:t>
            </a:r>
          </a:p>
        </p:txBody>
      </p:sp>
    </p:spTree>
    <p:extLst>
      <p:ext uri="{BB962C8B-B14F-4D97-AF65-F5344CB8AC3E}">
        <p14:creationId xmlns:p14="http://schemas.microsoft.com/office/powerpoint/2010/main" val="1661876055"/>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DNS</a:t>
            </a:r>
            <a:endParaRPr lang="en-US" dirty="0"/>
          </a:p>
        </p:txBody>
      </p:sp>
      <p:sp>
        <p:nvSpPr>
          <p:cNvPr id="3" name="Content Placeholder 2"/>
          <p:cNvSpPr>
            <a:spLocks noGrp="1"/>
          </p:cNvSpPr>
          <p:nvPr>
            <p:ph idx="1"/>
          </p:nvPr>
        </p:nvSpPr>
        <p:spPr/>
        <p:txBody>
          <a:bodyPr>
            <a:normAutofit fontScale="92500" lnSpcReduction="10000"/>
          </a:bodyPr>
          <a:lstStyle/>
          <a:p>
            <a:r>
              <a:rPr lang="en-US" dirty="0" smtClean="0"/>
              <a:t>Domain Name System maps names to IP addresses for each domain and provides </a:t>
            </a:r>
            <a:r>
              <a:rPr lang="en-US" dirty="0"/>
              <a:t>translation </a:t>
            </a:r>
            <a:r>
              <a:rPr lang="en-US" dirty="0" smtClean="0"/>
              <a:t>services</a:t>
            </a:r>
          </a:p>
          <a:p>
            <a:r>
              <a:rPr lang="en-US" dirty="0" smtClean="0"/>
              <a:t>DNS is a hierarchical distributed system</a:t>
            </a:r>
          </a:p>
          <a:p>
            <a:r>
              <a:rPr lang="en-US" dirty="0" smtClean="0"/>
              <a:t>DNS server maintains database of DNS resource records</a:t>
            </a:r>
          </a:p>
          <a:p>
            <a:r>
              <a:rPr lang="en-US" dirty="0" smtClean="0"/>
              <a:t>Two types of DNS messages: </a:t>
            </a:r>
            <a:r>
              <a:rPr lang="en-US" b="1" dirty="0" smtClean="0"/>
              <a:t>queries</a:t>
            </a:r>
            <a:r>
              <a:rPr lang="en-US" dirty="0" smtClean="0"/>
              <a:t> and </a:t>
            </a:r>
            <a:r>
              <a:rPr lang="en-US" b="1" dirty="0" smtClean="0"/>
              <a:t>replies</a:t>
            </a:r>
          </a:p>
          <a:p>
            <a:r>
              <a:rPr lang="en-US" dirty="0" smtClean="0"/>
              <a:t>DNS primarily uses UDP on port 53 to serve requests</a:t>
            </a:r>
          </a:p>
          <a:p>
            <a:endParaRPr lang="en-US" dirty="0"/>
          </a:p>
        </p:txBody>
      </p:sp>
    </p:spTree>
    <p:extLst>
      <p:ext uri="{BB962C8B-B14F-4D97-AF65-F5344CB8AC3E}">
        <p14:creationId xmlns:p14="http://schemas.microsoft.com/office/powerpoint/2010/main" val="1249740298"/>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Rectangle 2"/>
          <p:cNvSpPr>
            <a:spLocks noGrp="1" noChangeArrowheads="1"/>
          </p:cNvSpPr>
          <p:nvPr>
            <p:ph type="title"/>
          </p:nvPr>
        </p:nvSpPr>
        <p:spPr/>
        <p:txBody>
          <a:bodyPr/>
          <a:lstStyle/>
          <a:p>
            <a:pPr eaLnBrk="1" hangingPunct="1"/>
            <a:r>
              <a:rPr lang="en-US" altLang="en-US"/>
              <a:t>Domain Name Service</a:t>
            </a:r>
          </a:p>
        </p:txBody>
      </p:sp>
      <p:sp>
        <p:nvSpPr>
          <p:cNvPr id="23554" name="Rectangle 3"/>
          <p:cNvSpPr>
            <a:spLocks noGrp="1" noChangeArrowheads="1"/>
          </p:cNvSpPr>
          <p:nvPr>
            <p:ph type="body" idx="1"/>
          </p:nvPr>
        </p:nvSpPr>
        <p:spPr>
          <a:xfrm>
            <a:off x="457200" y="1447800"/>
            <a:ext cx="8229600" cy="5257800"/>
          </a:xfrm>
        </p:spPr>
        <p:txBody>
          <a:bodyPr/>
          <a:lstStyle/>
          <a:p>
            <a:pPr eaLnBrk="1" hangingPunct="1">
              <a:lnSpc>
                <a:spcPct val="90000"/>
              </a:lnSpc>
            </a:pPr>
            <a:r>
              <a:rPr lang="en-US" altLang="en-US" sz="2800"/>
              <a:t>Provides binding between URL and IP address</a:t>
            </a:r>
          </a:p>
          <a:p>
            <a:pPr lvl="1" eaLnBrk="1" hangingPunct="1">
              <a:lnSpc>
                <a:spcPct val="90000"/>
              </a:lnSpc>
            </a:pPr>
            <a:r>
              <a:rPr lang="en-US" altLang="en-US" sz="2400"/>
              <a:t>Both forward and reverse mapping</a:t>
            </a:r>
          </a:p>
          <a:p>
            <a:pPr lvl="1" eaLnBrk="1" hangingPunct="1">
              <a:lnSpc>
                <a:spcPct val="90000"/>
              </a:lnSpc>
            </a:pPr>
            <a:r>
              <a:rPr lang="en-US" altLang="en-US" sz="2400"/>
              <a:t>Divide URL space into zones; Each name server handles mapping in its zone</a:t>
            </a:r>
          </a:p>
          <a:p>
            <a:pPr lvl="1" eaLnBrk="1" hangingPunct="1">
              <a:lnSpc>
                <a:spcPct val="90000"/>
              </a:lnSpc>
            </a:pPr>
            <a:endParaRPr lang="en-US" altLang="en-US" sz="2400"/>
          </a:p>
          <a:p>
            <a:pPr eaLnBrk="1" hangingPunct="1">
              <a:lnSpc>
                <a:spcPct val="90000"/>
              </a:lnSpc>
            </a:pPr>
            <a:r>
              <a:rPr lang="en-US" altLang="en-US" sz="2800"/>
              <a:t>DNS Resource Record (RR)</a:t>
            </a:r>
          </a:p>
          <a:p>
            <a:pPr lvl="1" eaLnBrk="1" hangingPunct="1">
              <a:lnSpc>
                <a:spcPct val="90000"/>
              </a:lnSpc>
            </a:pPr>
            <a:r>
              <a:rPr lang="en-US" altLang="en-US" sz="2400"/>
              <a:t>Can be viewed as tuples of the form</a:t>
            </a:r>
          </a:p>
          <a:p>
            <a:pPr lvl="1" eaLnBrk="1" hangingPunct="1">
              <a:lnSpc>
                <a:spcPct val="90000"/>
              </a:lnSpc>
              <a:buFontTx/>
              <a:buNone/>
            </a:pPr>
            <a:r>
              <a:rPr lang="en-US" altLang="en-US" sz="2400"/>
              <a:t>    &lt;name, TTL, class, </a:t>
            </a:r>
            <a:r>
              <a:rPr lang="en-US" altLang="en-US" sz="2400">
                <a:solidFill>
                  <a:schemeClr val="accent2"/>
                </a:solidFill>
              </a:rPr>
              <a:t>type</a:t>
            </a:r>
            <a:r>
              <a:rPr lang="en-US" altLang="en-US" sz="2400"/>
              <a:t>, data&gt;</a:t>
            </a:r>
          </a:p>
          <a:p>
            <a:pPr lvl="1" eaLnBrk="1" hangingPunct="1">
              <a:lnSpc>
                <a:spcPct val="90000"/>
              </a:lnSpc>
            </a:pPr>
            <a:r>
              <a:rPr lang="en-US" altLang="en-US" sz="2400">
                <a:solidFill>
                  <a:schemeClr val="accent2"/>
                </a:solidFill>
              </a:rPr>
              <a:t>types:</a:t>
            </a:r>
            <a:r>
              <a:rPr lang="en-US" altLang="en-US" sz="2400"/>
              <a:t> A (IP address) </a:t>
            </a:r>
          </a:p>
          <a:p>
            <a:pPr lvl="1" eaLnBrk="1" hangingPunct="1">
              <a:lnSpc>
                <a:spcPct val="90000"/>
              </a:lnSpc>
              <a:buFontTx/>
              <a:buNone/>
            </a:pPr>
            <a:r>
              <a:rPr lang="en-US" altLang="en-US" sz="2400"/>
              <a:t>              MX (mail servers)</a:t>
            </a:r>
          </a:p>
          <a:p>
            <a:pPr lvl="1" eaLnBrk="1" hangingPunct="1">
              <a:lnSpc>
                <a:spcPct val="90000"/>
              </a:lnSpc>
              <a:buFontTx/>
              <a:buNone/>
            </a:pPr>
            <a:r>
              <a:rPr lang="en-US" altLang="en-US" sz="2400"/>
              <a:t>              NS (name servers)</a:t>
            </a:r>
          </a:p>
          <a:p>
            <a:pPr lvl="1" eaLnBrk="1" hangingPunct="1">
              <a:lnSpc>
                <a:spcPct val="90000"/>
              </a:lnSpc>
              <a:buFontTx/>
              <a:buNone/>
            </a:pPr>
            <a:r>
              <a:rPr lang="en-US" altLang="en-US" sz="2400"/>
              <a:t>              PTR (reverse look up)</a:t>
            </a:r>
          </a:p>
        </p:txBody>
      </p:sp>
      <p:sp>
        <p:nvSpPr>
          <p:cNvPr id="23555" name="Slide Number Placeholder 3"/>
          <p:cNvSpPr>
            <a:spLocks noGrp="1"/>
          </p:cNvSpPr>
          <p:nvPr>
            <p:ph type="sldNum" sz="quarter" idx="12"/>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fld id="{3460EB51-91B9-D840-AE93-2C7719438B80}" type="slidenum">
              <a:rPr lang="en-US" altLang="en-US" sz="1400"/>
              <a:pPr/>
              <a:t>34</a:t>
            </a:fld>
            <a:endParaRPr lang="en-US" altLang="en-US" sz="1400"/>
          </a:p>
        </p:txBody>
      </p:sp>
    </p:spTree>
    <p:extLst>
      <p:ext uri="{BB962C8B-B14F-4D97-AF65-F5344CB8AC3E}">
        <p14:creationId xmlns:p14="http://schemas.microsoft.com/office/powerpoint/2010/main" val="1249162268"/>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Rectangle 4"/>
          <p:cNvSpPr>
            <a:spLocks noGrp="1" noChangeArrowheads="1"/>
          </p:cNvSpPr>
          <p:nvPr>
            <p:ph type="title"/>
          </p:nvPr>
        </p:nvSpPr>
        <p:spPr/>
        <p:txBody>
          <a:bodyPr/>
          <a:lstStyle/>
          <a:p>
            <a:pPr eaLnBrk="1" hangingPunct="1"/>
            <a:r>
              <a:rPr lang="en-US" altLang="en-US"/>
              <a:t>DNS Protocol</a:t>
            </a:r>
          </a:p>
        </p:txBody>
      </p:sp>
      <p:sp>
        <p:nvSpPr>
          <p:cNvPr id="25602" name="computr3"/>
          <p:cNvSpPr>
            <a:spLocks noEditPoints="1" noChangeArrowheads="1"/>
          </p:cNvSpPr>
          <p:nvPr/>
        </p:nvSpPr>
        <p:spPr bwMode="auto">
          <a:xfrm>
            <a:off x="1143000" y="3276600"/>
            <a:ext cx="1066800" cy="914400"/>
          </a:xfrm>
          <a:custGeom>
            <a:avLst/>
            <a:gdLst>
              <a:gd name="T0" fmla="*/ 0 w 21600"/>
              <a:gd name="T1" fmla="*/ 2147483647 h 21600"/>
              <a:gd name="T2" fmla="*/ 2147483647 w 21600"/>
              <a:gd name="T3" fmla="*/ 0 h 21600"/>
              <a:gd name="T4" fmla="*/ 2147483647 w 21600"/>
              <a:gd name="T5" fmla="*/ 2147483647 h 21600"/>
              <a:gd name="T6" fmla="*/ 2147483647 w 21600"/>
              <a:gd name="T7" fmla="*/ 2147483647 h 21600"/>
              <a:gd name="T8" fmla="*/ 0 60000 65536"/>
              <a:gd name="T9" fmla="*/ 0 60000 65536"/>
              <a:gd name="T10" fmla="*/ 0 60000 65536"/>
              <a:gd name="T11" fmla="*/ 0 60000 65536"/>
              <a:gd name="T12" fmla="*/ 7811 w 21600"/>
              <a:gd name="T13" fmla="*/ 2584 h 21600"/>
              <a:gd name="T14" fmla="*/ 16359 w 21600"/>
              <a:gd name="T15" fmla="*/ 11764 h 21600"/>
            </a:gdLst>
            <a:ahLst/>
            <a:cxnLst>
              <a:cxn ang="T8">
                <a:pos x="T0" y="T1"/>
              </a:cxn>
              <a:cxn ang="T9">
                <a:pos x="T2" y="T3"/>
              </a:cxn>
              <a:cxn ang="T10">
                <a:pos x="T4" y="T5"/>
              </a:cxn>
              <a:cxn ang="T11">
                <a:pos x="T6" y="T7"/>
              </a:cxn>
            </a:cxnLst>
            <a:rect l="T12" t="T13" r="T14" b="T15"/>
            <a:pathLst>
              <a:path w="21600" h="21600" extrusionOk="0">
                <a:moveTo>
                  <a:pt x="18250" y="17743"/>
                </a:moveTo>
                <a:lnTo>
                  <a:pt x="17557" y="16971"/>
                </a:lnTo>
                <a:lnTo>
                  <a:pt x="5429" y="16971"/>
                </a:lnTo>
                <a:lnTo>
                  <a:pt x="4736" y="17743"/>
                </a:lnTo>
                <a:lnTo>
                  <a:pt x="18250" y="17743"/>
                </a:lnTo>
                <a:close/>
              </a:path>
              <a:path w="21600" h="21600" extrusionOk="0">
                <a:moveTo>
                  <a:pt x="18250" y="17743"/>
                </a:moveTo>
                <a:moveTo>
                  <a:pt x="19405" y="19131"/>
                </a:moveTo>
                <a:lnTo>
                  <a:pt x="18712" y="18360"/>
                </a:lnTo>
                <a:lnTo>
                  <a:pt x="4274" y="18360"/>
                </a:lnTo>
                <a:lnTo>
                  <a:pt x="3581" y="19131"/>
                </a:lnTo>
                <a:lnTo>
                  <a:pt x="19405" y="19131"/>
                </a:lnTo>
                <a:close/>
              </a:path>
              <a:path w="21600" h="21600" extrusionOk="0">
                <a:moveTo>
                  <a:pt x="19405" y="19131"/>
                </a:moveTo>
                <a:moveTo>
                  <a:pt x="20560" y="20520"/>
                </a:moveTo>
                <a:lnTo>
                  <a:pt x="19867" y="19749"/>
                </a:lnTo>
                <a:lnTo>
                  <a:pt x="3119" y="19749"/>
                </a:lnTo>
                <a:lnTo>
                  <a:pt x="2426" y="20520"/>
                </a:lnTo>
                <a:lnTo>
                  <a:pt x="20560" y="20520"/>
                </a:lnTo>
                <a:close/>
              </a:path>
              <a:path w="21600" h="21600" extrusionOk="0">
                <a:moveTo>
                  <a:pt x="20560" y="20520"/>
                </a:moveTo>
                <a:moveTo>
                  <a:pt x="4620" y="16971"/>
                </a:moveTo>
                <a:lnTo>
                  <a:pt x="5313" y="16200"/>
                </a:lnTo>
                <a:lnTo>
                  <a:pt x="7624" y="16200"/>
                </a:lnTo>
                <a:lnTo>
                  <a:pt x="7624" y="14194"/>
                </a:lnTo>
                <a:lnTo>
                  <a:pt x="5891" y="14194"/>
                </a:lnTo>
                <a:lnTo>
                  <a:pt x="5891" y="0"/>
                </a:lnTo>
                <a:lnTo>
                  <a:pt x="12013" y="0"/>
                </a:lnTo>
                <a:lnTo>
                  <a:pt x="18135" y="0"/>
                </a:lnTo>
                <a:lnTo>
                  <a:pt x="18135" y="10800"/>
                </a:lnTo>
                <a:lnTo>
                  <a:pt x="18135" y="14194"/>
                </a:lnTo>
                <a:lnTo>
                  <a:pt x="16402" y="14194"/>
                </a:lnTo>
                <a:lnTo>
                  <a:pt x="16402" y="16200"/>
                </a:lnTo>
                <a:lnTo>
                  <a:pt x="17788" y="16200"/>
                </a:lnTo>
                <a:lnTo>
                  <a:pt x="19059" y="17743"/>
                </a:lnTo>
                <a:lnTo>
                  <a:pt x="21022" y="19903"/>
                </a:lnTo>
                <a:lnTo>
                  <a:pt x="21253" y="20057"/>
                </a:lnTo>
                <a:lnTo>
                  <a:pt x="21369" y="20366"/>
                </a:lnTo>
                <a:lnTo>
                  <a:pt x="21600" y="20674"/>
                </a:lnTo>
                <a:lnTo>
                  <a:pt x="21600" y="20829"/>
                </a:lnTo>
                <a:lnTo>
                  <a:pt x="21600" y="20983"/>
                </a:lnTo>
                <a:lnTo>
                  <a:pt x="21600" y="21137"/>
                </a:lnTo>
                <a:lnTo>
                  <a:pt x="21600" y="21291"/>
                </a:lnTo>
                <a:lnTo>
                  <a:pt x="21484" y="21446"/>
                </a:lnTo>
                <a:lnTo>
                  <a:pt x="21369" y="21446"/>
                </a:lnTo>
                <a:lnTo>
                  <a:pt x="21138" y="21600"/>
                </a:lnTo>
                <a:lnTo>
                  <a:pt x="21022" y="21600"/>
                </a:lnTo>
                <a:lnTo>
                  <a:pt x="10973" y="21600"/>
                </a:lnTo>
                <a:lnTo>
                  <a:pt x="2079" y="21600"/>
                </a:lnTo>
                <a:lnTo>
                  <a:pt x="1848" y="21600"/>
                </a:lnTo>
                <a:lnTo>
                  <a:pt x="1733" y="21446"/>
                </a:lnTo>
                <a:lnTo>
                  <a:pt x="1617" y="21446"/>
                </a:lnTo>
                <a:lnTo>
                  <a:pt x="1502" y="21291"/>
                </a:lnTo>
                <a:lnTo>
                  <a:pt x="1386" y="21291"/>
                </a:lnTo>
                <a:lnTo>
                  <a:pt x="1386" y="21137"/>
                </a:lnTo>
                <a:lnTo>
                  <a:pt x="1386" y="20983"/>
                </a:lnTo>
                <a:lnTo>
                  <a:pt x="1386" y="20829"/>
                </a:lnTo>
                <a:lnTo>
                  <a:pt x="1502" y="20674"/>
                </a:lnTo>
                <a:lnTo>
                  <a:pt x="1617" y="20366"/>
                </a:lnTo>
                <a:lnTo>
                  <a:pt x="1733" y="20057"/>
                </a:lnTo>
                <a:lnTo>
                  <a:pt x="1964" y="19903"/>
                </a:lnTo>
                <a:lnTo>
                  <a:pt x="0" y="19903"/>
                </a:lnTo>
                <a:lnTo>
                  <a:pt x="0" y="10800"/>
                </a:lnTo>
                <a:lnTo>
                  <a:pt x="0" y="2777"/>
                </a:lnTo>
                <a:lnTo>
                  <a:pt x="4620" y="2777"/>
                </a:lnTo>
                <a:lnTo>
                  <a:pt x="4620" y="16971"/>
                </a:lnTo>
                <a:moveTo>
                  <a:pt x="4620" y="16971"/>
                </a:moveTo>
                <a:moveTo>
                  <a:pt x="4620" y="16971"/>
                </a:moveTo>
                <a:lnTo>
                  <a:pt x="4158" y="17434"/>
                </a:lnTo>
                <a:lnTo>
                  <a:pt x="2541" y="19286"/>
                </a:lnTo>
                <a:lnTo>
                  <a:pt x="1964" y="19903"/>
                </a:lnTo>
                <a:lnTo>
                  <a:pt x="4620" y="16971"/>
                </a:lnTo>
                <a:close/>
              </a:path>
              <a:path w="21600" h="21600" extrusionOk="0">
                <a:moveTo>
                  <a:pt x="7624" y="2314"/>
                </a:moveTo>
                <a:moveTo>
                  <a:pt x="16402" y="2314"/>
                </a:moveTo>
                <a:lnTo>
                  <a:pt x="16402" y="11880"/>
                </a:lnTo>
                <a:lnTo>
                  <a:pt x="7624" y="11880"/>
                </a:lnTo>
                <a:lnTo>
                  <a:pt x="7624" y="2314"/>
                </a:lnTo>
                <a:lnTo>
                  <a:pt x="16402" y="2314"/>
                </a:lnTo>
                <a:close/>
              </a:path>
              <a:path w="21600" h="21600" extrusionOk="0">
                <a:moveTo>
                  <a:pt x="578" y="4011"/>
                </a:moveTo>
                <a:moveTo>
                  <a:pt x="4043" y="4011"/>
                </a:moveTo>
                <a:lnTo>
                  <a:pt x="4043" y="4320"/>
                </a:lnTo>
                <a:lnTo>
                  <a:pt x="578" y="4320"/>
                </a:lnTo>
                <a:lnTo>
                  <a:pt x="578" y="4011"/>
                </a:lnTo>
                <a:lnTo>
                  <a:pt x="4043" y="4011"/>
                </a:lnTo>
                <a:close/>
                <a:moveTo>
                  <a:pt x="7624" y="14194"/>
                </a:moveTo>
                <a:lnTo>
                  <a:pt x="16402" y="14194"/>
                </a:lnTo>
                <a:lnTo>
                  <a:pt x="16402" y="16200"/>
                </a:lnTo>
                <a:lnTo>
                  <a:pt x="7624" y="16200"/>
                </a:lnTo>
              </a:path>
            </a:pathLst>
          </a:custGeom>
          <a:noFill/>
          <a:ln w="9525">
            <a:solidFill>
              <a:srgbClr val="000000"/>
            </a:solidFill>
            <a:miter lim="800000"/>
            <a:headEnd/>
            <a:tailEnd/>
          </a:ln>
          <a:extLst>
            <a:ext uri="{909E8E84-426E-40dd-AFC4-6F175D3DCCD1}">
              <a14:hiddenFill xmlns:a14="http://schemas.microsoft.com/office/drawing/2010/main" xmlns="">
                <a:solidFill>
                  <a:srgbClr val="FFFFFF"/>
                </a:solidFill>
              </a14:hiddenFill>
            </a:ext>
          </a:extLst>
        </p:spPr>
        <p:txBody>
          <a:bodyPr/>
          <a:lstStyle/>
          <a:p>
            <a:endParaRPr lang="en-US"/>
          </a:p>
        </p:txBody>
      </p:sp>
      <p:sp>
        <p:nvSpPr>
          <p:cNvPr id="25603" name="computr4"/>
          <p:cNvSpPr>
            <a:spLocks noEditPoints="1" noChangeArrowheads="1"/>
          </p:cNvSpPr>
          <p:nvPr/>
        </p:nvSpPr>
        <p:spPr bwMode="auto">
          <a:xfrm>
            <a:off x="3581400" y="4267200"/>
            <a:ext cx="533400" cy="1295400"/>
          </a:xfrm>
          <a:custGeom>
            <a:avLst/>
            <a:gdLst>
              <a:gd name="T0" fmla="*/ 2147483647 w 21600"/>
              <a:gd name="T1" fmla="*/ 0 h 21600"/>
              <a:gd name="T2" fmla="*/ 2147483647 w 21600"/>
              <a:gd name="T3" fmla="*/ 2147483647 h 21600"/>
              <a:gd name="T4" fmla="*/ 2147483647 w 21600"/>
              <a:gd name="T5" fmla="*/ 2147483647 h 21600"/>
              <a:gd name="T6" fmla="*/ 0 w 21600"/>
              <a:gd name="T7" fmla="*/ 2147483647 h 21600"/>
              <a:gd name="T8" fmla="*/ 0 60000 65536"/>
              <a:gd name="T9" fmla="*/ 0 60000 65536"/>
              <a:gd name="T10" fmla="*/ 0 60000 65536"/>
              <a:gd name="T11" fmla="*/ 0 60000 65536"/>
              <a:gd name="T12" fmla="*/ 3509 w 21600"/>
              <a:gd name="T13" fmla="*/ 2414 h 21600"/>
              <a:gd name="T14" fmla="*/ 18090 w 21600"/>
              <a:gd name="T15" fmla="*/ 11028 h 21600"/>
            </a:gdLst>
            <a:ahLst/>
            <a:cxnLst>
              <a:cxn ang="T8">
                <a:pos x="T0" y="T1"/>
              </a:cxn>
              <a:cxn ang="T9">
                <a:pos x="T2" y="T3"/>
              </a:cxn>
              <a:cxn ang="T10">
                <a:pos x="T4" y="T5"/>
              </a:cxn>
              <a:cxn ang="T11">
                <a:pos x="T6" y="T7"/>
              </a:cxn>
            </a:cxnLst>
            <a:rect l="T12" t="T13" r="T14" b="T15"/>
            <a:pathLst>
              <a:path w="21600" h="21600" extrusionOk="0">
                <a:moveTo>
                  <a:pt x="10800" y="21600"/>
                </a:moveTo>
                <a:lnTo>
                  <a:pt x="19872" y="21600"/>
                </a:lnTo>
                <a:lnTo>
                  <a:pt x="19872" y="19623"/>
                </a:lnTo>
                <a:lnTo>
                  <a:pt x="21600" y="19623"/>
                </a:lnTo>
                <a:lnTo>
                  <a:pt x="21600" y="11104"/>
                </a:lnTo>
                <a:lnTo>
                  <a:pt x="21600" y="1217"/>
                </a:lnTo>
                <a:lnTo>
                  <a:pt x="21600" y="913"/>
                </a:lnTo>
                <a:lnTo>
                  <a:pt x="21384" y="761"/>
                </a:lnTo>
                <a:lnTo>
                  <a:pt x="21168" y="456"/>
                </a:lnTo>
                <a:lnTo>
                  <a:pt x="20952" y="304"/>
                </a:lnTo>
                <a:lnTo>
                  <a:pt x="20736" y="152"/>
                </a:lnTo>
                <a:lnTo>
                  <a:pt x="20520" y="0"/>
                </a:lnTo>
                <a:lnTo>
                  <a:pt x="19872" y="0"/>
                </a:lnTo>
                <a:lnTo>
                  <a:pt x="19440" y="0"/>
                </a:lnTo>
                <a:lnTo>
                  <a:pt x="10800" y="0"/>
                </a:lnTo>
                <a:lnTo>
                  <a:pt x="1944" y="0"/>
                </a:lnTo>
                <a:lnTo>
                  <a:pt x="1512" y="0"/>
                </a:lnTo>
                <a:lnTo>
                  <a:pt x="1080" y="0"/>
                </a:lnTo>
                <a:lnTo>
                  <a:pt x="648" y="152"/>
                </a:lnTo>
                <a:lnTo>
                  <a:pt x="432" y="304"/>
                </a:lnTo>
                <a:lnTo>
                  <a:pt x="216" y="456"/>
                </a:lnTo>
                <a:lnTo>
                  <a:pt x="0" y="761"/>
                </a:lnTo>
                <a:lnTo>
                  <a:pt x="0" y="913"/>
                </a:lnTo>
                <a:lnTo>
                  <a:pt x="0" y="1217"/>
                </a:lnTo>
                <a:lnTo>
                  <a:pt x="0" y="11104"/>
                </a:lnTo>
                <a:lnTo>
                  <a:pt x="0" y="19623"/>
                </a:lnTo>
                <a:lnTo>
                  <a:pt x="1728" y="19623"/>
                </a:lnTo>
                <a:lnTo>
                  <a:pt x="1728" y="21600"/>
                </a:lnTo>
                <a:lnTo>
                  <a:pt x="10800" y="21600"/>
                </a:lnTo>
                <a:close/>
              </a:path>
              <a:path w="21600" h="21600" extrusionOk="0">
                <a:moveTo>
                  <a:pt x="17496" y="11256"/>
                </a:moveTo>
                <a:lnTo>
                  <a:pt x="17712" y="11256"/>
                </a:lnTo>
                <a:lnTo>
                  <a:pt x="17928" y="11256"/>
                </a:lnTo>
                <a:lnTo>
                  <a:pt x="17928" y="11104"/>
                </a:lnTo>
                <a:lnTo>
                  <a:pt x="18144" y="11104"/>
                </a:lnTo>
                <a:lnTo>
                  <a:pt x="18144" y="10952"/>
                </a:lnTo>
                <a:lnTo>
                  <a:pt x="18144" y="10800"/>
                </a:lnTo>
                <a:lnTo>
                  <a:pt x="18144" y="2586"/>
                </a:lnTo>
                <a:lnTo>
                  <a:pt x="18144" y="2434"/>
                </a:lnTo>
                <a:lnTo>
                  <a:pt x="18144" y="2282"/>
                </a:lnTo>
                <a:lnTo>
                  <a:pt x="17928" y="2130"/>
                </a:lnTo>
                <a:lnTo>
                  <a:pt x="17712" y="1977"/>
                </a:lnTo>
                <a:lnTo>
                  <a:pt x="17496" y="1977"/>
                </a:lnTo>
                <a:lnTo>
                  <a:pt x="3888" y="1977"/>
                </a:lnTo>
                <a:lnTo>
                  <a:pt x="3672" y="1977"/>
                </a:lnTo>
                <a:lnTo>
                  <a:pt x="3456" y="1977"/>
                </a:lnTo>
                <a:lnTo>
                  <a:pt x="3456" y="2130"/>
                </a:lnTo>
                <a:lnTo>
                  <a:pt x="3240" y="2130"/>
                </a:lnTo>
                <a:lnTo>
                  <a:pt x="3240" y="2282"/>
                </a:lnTo>
                <a:lnTo>
                  <a:pt x="3024" y="2282"/>
                </a:lnTo>
                <a:lnTo>
                  <a:pt x="3024" y="2434"/>
                </a:lnTo>
                <a:lnTo>
                  <a:pt x="3024" y="2586"/>
                </a:lnTo>
                <a:lnTo>
                  <a:pt x="3024" y="10800"/>
                </a:lnTo>
                <a:lnTo>
                  <a:pt x="3024" y="10952"/>
                </a:lnTo>
                <a:lnTo>
                  <a:pt x="3240" y="11104"/>
                </a:lnTo>
                <a:lnTo>
                  <a:pt x="3456" y="11256"/>
                </a:lnTo>
                <a:lnTo>
                  <a:pt x="3672" y="11256"/>
                </a:lnTo>
                <a:lnTo>
                  <a:pt x="3888" y="11256"/>
                </a:lnTo>
                <a:lnTo>
                  <a:pt x="17496" y="11256"/>
                </a:lnTo>
                <a:moveTo>
                  <a:pt x="2808" y="19623"/>
                </a:moveTo>
                <a:lnTo>
                  <a:pt x="2808" y="19927"/>
                </a:lnTo>
                <a:lnTo>
                  <a:pt x="2808" y="21144"/>
                </a:lnTo>
                <a:lnTo>
                  <a:pt x="2808" y="21600"/>
                </a:lnTo>
                <a:lnTo>
                  <a:pt x="2808" y="19623"/>
                </a:lnTo>
                <a:moveTo>
                  <a:pt x="4104" y="19623"/>
                </a:moveTo>
                <a:lnTo>
                  <a:pt x="4104" y="19927"/>
                </a:lnTo>
                <a:lnTo>
                  <a:pt x="4104" y="21144"/>
                </a:lnTo>
                <a:lnTo>
                  <a:pt x="4104" y="21600"/>
                </a:lnTo>
                <a:lnTo>
                  <a:pt x="4104" y="19623"/>
                </a:lnTo>
                <a:moveTo>
                  <a:pt x="5184" y="19623"/>
                </a:moveTo>
                <a:lnTo>
                  <a:pt x="5184" y="19927"/>
                </a:lnTo>
                <a:lnTo>
                  <a:pt x="5184" y="21144"/>
                </a:lnTo>
                <a:lnTo>
                  <a:pt x="5184" y="21600"/>
                </a:lnTo>
                <a:lnTo>
                  <a:pt x="5184" y="19623"/>
                </a:lnTo>
                <a:moveTo>
                  <a:pt x="6480" y="19623"/>
                </a:moveTo>
                <a:lnTo>
                  <a:pt x="6480" y="19927"/>
                </a:lnTo>
                <a:lnTo>
                  <a:pt x="6480" y="21144"/>
                </a:lnTo>
                <a:lnTo>
                  <a:pt x="6480" y="21600"/>
                </a:lnTo>
                <a:lnTo>
                  <a:pt x="6480" y="19623"/>
                </a:lnTo>
                <a:moveTo>
                  <a:pt x="7560" y="19623"/>
                </a:moveTo>
                <a:lnTo>
                  <a:pt x="7560" y="19927"/>
                </a:lnTo>
                <a:lnTo>
                  <a:pt x="7560" y="21144"/>
                </a:lnTo>
                <a:lnTo>
                  <a:pt x="7560" y="21600"/>
                </a:lnTo>
                <a:lnTo>
                  <a:pt x="7560" y="19623"/>
                </a:lnTo>
                <a:moveTo>
                  <a:pt x="8856" y="19623"/>
                </a:moveTo>
                <a:lnTo>
                  <a:pt x="8856" y="19927"/>
                </a:lnTo>
                <a:lnTo>
                  <a:pt x="8856" y="21144"/>
                </a:lnTo>
                <a:lnTo>
                  <a:pt x="8856" y="21600"/>
                </a:lnTo>
                <a:lnTo>
                  <a:pt x="8856" y="19623"/>
                </a:lnTo>
                <a:moveTo>
                  <a:pt x="10152" y="19623"/>
                </a:moveTo>
                <a:lnTo>
                  <a:pt x="10152" y="19927"/>
                </a:lnTo>
                <a:lnTo>
                  <a:pt x="10152" y="21144"/>
                </a:lnTo>
                <a:lnTo>
                  <a:pt x="10152" y="21600"/>
                </a:lnTo>
                <a:lnTo>
                  <a:pt x="10152" y="19623"/>
                </a:lnTo>
                <a:moveTo>
                  <a:pt x="11232" y="19623"/>
                </a:moveTo>
                <a:lnTo>
                  <a:pt x="11232" y="19927"/>
                </a:lnTo>
                <a:lnTo>
                  <a:pt x="11232" y="21144"/>
                </a:lnTo>
                <a:lnTo>
                  <a:pt x="11232" y="21600"/>
                </a:lnTo>
                <a:lnTo>
                  <a:pt x="11232" y="19623"/>
                </a:lnTo>
                <a:moveTo>
                  <a:pt x="12528" y="19623"/>
                </a:moveTo>
                <a:lnTo>
                  <a:pt x="12528" y="19927"/>
                </a:lnTo>
                <a:lnTo>
                  <a:pt x="12528" y="21144"/>
                </a:lnTo>
                <a:lnTo>
                  <a:pt x="12528" y="21600"/>
                </a:lnTo>
                <a:lnTo>
                  <a:pt x="12528" y="19623"/>
                </a:lnTo>
                <a:moveTo>
                  <a:pt x="13608" y="19623"/>
                </a:moveTo>
                <a:lnTo>
                  <a:pt x="13608" y="19927"/>
                </a:lnTo>
                <a:lnTo>
                  <a:pt x="13608" y="21144"/>
                </a:lnTo>
                <a:lnTo>
                  <a:pt x="13608" y="21600"/>
                </a:lnTo>
                <a:lnTo>
                  <a:pt x="13608" y="19623"/>
                </a:lnTo>
                <a:moveTo>
                  <a:pt x="14904" y="19623"/>
                </a:moveTo>
                <a:lnTo>
                  <a:pt x="14904" y="19927"/>
                </a:lnTo>
                <a:lnTo>
                  <a:pt x="14904" y="21144"/>
                </a:lnTo>
                <a:lnTo>
                  <a:pt x="14904" y="21600"/>
                </a:lnTo>
                <a:lnTo>
                  <a:pt x="14904" y="19623"/>
                </a:lnTo>
                <a:moveTo>
                  <a:pt x="16200" y="19623"/>
                </a:moveTo>
                <a:lnTo>
                  <a:pt x="16200" y="19927"/>
                </a:lnTo>
                <a:lnTo>
                  <a:pt x="16200" y="21144"/>
                </a:lnTo>
                <a:lnTo>
                  <a:pt x="16200" y="21600"/>
                </a:lnTo>
                <a:lnTo>
                  <a:pt x="16200" y="19623"/>
                </a:lnTo>
                <a:moveTo>
                  <a:pt x="17280" y="19623"/>
                </a:moveTo>
                <a:lnTo>
                  <a:pt x="17280" y="19927"/>
                </a:lnTo>
                <a:lnTo>
                  <a:pt x="17280" y="21144"/>
                </a:lnTo>
                <a:lnTo>
                  <a:pt x="17280" y="21600"/>
                </a:lnTo>
                <a:lnTo>
                  <a:pt x="17280" y="19623"/>
                </a:lnTo>
                <a:moveTo>
                  <a:pt x="18576" y="19623"/>
                </a:moveTo>
                <a:lnTo>
                  <a:pt x="18576" y="19927"/>
                </a:lnTo>
                <a:lnTo>
                  <a:pt x="18576" y="21144"/>
                </a:lnTo>
                <a:lnTo>
                  <a:pt x="18576" y="21600"/>
                </a:lnTo>
                <a:lnTo>
                  <a:pt x="18576" y="19623"/>
                </a:lnTo>
                <a:moveTo>
                  <a:pt x="19872" y="19623"/>
                </a:moveTo>
                <a:lnTo>
                  <a:pt x="16848" y="19623"/>
                </a:lnTo>
                <a:lnTo>
                  <a:pt x="5400" y="19623"/>
                </a:lnTo>
                <a:lnTo>
                  <a:pt x="1728" y="19623"/>
                </a:lnTo>
                <a:lnTo>
                  <a:pt x="19872" y="19623"/>
                </a:lnTo>
                <a:moveTo>
                  <a:pt x="12096" y="14146"/>
                </a:moveTo>
                <a:lnTo>
                  <a:pt x="12096" y="13386"/>
                </a:lnTo>
                <a:lnTo>
                  <a:pt x="19224" y="13386"/>
                </a:lnTo>
                <a:lnTo>
                  <a:pt x="19224" y="14146"/>
                </a:lnTo>
                <a:lnTo>
                  <a:pt x="12096" y="14146"/>
                </a:lnTo>
              </a:path>
            </a:pathLst>
          </a:custGeom>
          <a:solidFill>
            <a:srgbClr val="FFFFCC"/>
          </a:solidFill>
          <a:ln w="9525">
            <a:solidFill>
              <a:srgbClr val="000000"/>
            </a:solidFill>
            <a:miter lim="800000"/>
            <a:headEnd/>
            <a:tailEnd/>
          </a:ln>
        </p:spPr>
        <p:txBody>
          <a:bodyPr/>
          <a:lstStyle/>
          <a:p>
            <a:endParaRPr lang="en-US"/>
          </a:p>
        </p:txBody>
      </p:sp>
      <p:sp>
        <p:nvSpPr>
          <p:cNvPr id="25604" name="computr4"/>
          <p:cNvSpPr>
            <a:spLocks noEditPoints="1" noChangeArrowheads="1"/>
          </p:cNvSpPr>
          <p:nvPr/>
        </p:nvSpPr>
        <p:spPr bwMode="auto">
          <a:xfrm>
            <a:off x="7010400" y="1981200"/>
            <a:ext cx="533400" cy="1371600"/>
          </a:xfrm>
          <a:custGeom>
            <a:avLst/>
            <a:gdLst>
              <a:gd name="T0" fmla="*/ 2147483647 w 21600"/>
              <a:gd name="T1" fmla="*/ 0 h 21600"/>
              <a:gd name="T2" fmla="*/ 2147483647 w 21600"/>
              <a:gd name="T3" fmla="*/ 2147483647 h 21600"/>
              <a:gd name="T4" fmla="*/ 2147483647 w 21600"/>
              <a:gd name="T5" fmla="*/ 2147483647 h 21600"/>
              <a:gd name="T6" fmla="*/ 0 w 21600"/>
              <a:gd name="T7" fmla="*/ 2147483647 h 21600"/>
              <a:gd name="T8" fmla="*/ 0 60000 65536"/>
              <a:gd name="T9" fmla="*/ 0 60000 65536"/>
              <a:gd name="T10" fmla="*/ 0 60000 65536"/>
              <a:gd name="T11" fmla="*/ 0 60000 65536"/>
              <a:gd name="T12" fmla="*/ 3509 w 21600"/>
              <a:gd name="T13" fmla="*/ 2414 h 21600"/>
              <a:gd name="T14" fmla="*/ 18090 w 21600"/>
              <a:gd name="T15" fmla="*/ 11028 h 21600"/>
            </a:gdLst>
            <a:ahLst/>
            <a:cxnLst>
              <a:cxn ang="T8">
                <a:pos x="T0" y="T1"/>
              </a:cxn>
              <a:cxn ang="T9">
                <a:pos x="T2" y="T3"/>
              </a:cxn>
              <a:cxn ang="T10">
                <a:pos x="T4" y="T5"/>
              </a:cxn>
              <a:cxn ang="T11">
                <a:pos x="T6" y="T7"/>
              </a:cxn>
            </a:cxnLst>
            <a:rect l="T12" t="T13" r="T14" b="T15"/>
            <a:pathLst>
              <a:path w="21600" h="21600" extrusionOk="0">
                <a:moveTo>
                  <a:pt x="10800" y="21600"/>
                </a:moveTo>
                <a:lnTo>
                  <a:pt x="19872" y="21600"/>
                </a:lnTo>
                <a:lnTo>
                  <a:pt x="19872" y="19623"/>
                </a:lnTo>
                <a:lnTo>
                  <a:pt x="21600" y="19623"/>
                </a:lnTo>
                <a:lnTo>
                  <a:pt x="21600" y="11104"/>
                </a:lnTo>
                <a:lnTo>
                  <a:pt x="21600" y="1217"/>
                </a:lnTo>
                <a:lnTo>
                  <a:pt x="21600" y="913"/>
                </a:lnTo>
                <a:lnTo>
                  <a:pt x="21384" y="761"/>
                </a:lnTo>
                <a:lnTo>
                  <a:pt x="21168" y="456"/>
                </a:lnTo>
                <a:lnTo>
                  <a:pt x="20952" y="304"/>
                </a:lnTo>
                <a:lnTo>
                  <a:pt x="20736" y="152"/>
                </a:lnTo>
                <a:lnTo>
                  <a:pt x="20520" y="0"/>
                </a:lnTo>
                <a:lnTo>
                  <a:pt x="19872" y="0"/>
                </a:lnTo>
                <a:lnTo>
                  <a:pt x="19440" y="0"/>
                </a:lnTo>
                <a:lnTo>
                  <a:pt x="10800" y="0"/>
                </a:lnTo>
                <a:lnTo>
                  <a:pt x="1944" y="0"/>
                </a:lnTo>
                <a:lnTo>
                  <a:pt x="1512" y="0"/>
                </a:lnTo>
                <a:lnTo>
                  <a:pt x="1080" y="0"/>
                </a:lnTo>
                <a:lnTo>
                  <a:pt x="648" y="152"/>
                </a:lnTo>
                <a:lnTo>
                  <a:pt x="432" y="304"/>
                </a:lnTo>
                <a:lnTo>
                  <a:pt x="216" y="456"/>
                </a:lnTo>
                <a:lnTo>
                  <a:pt x="0" y="761"/>
                </a:lnTo>
                <a:lnTo>
                  <a:pt x="0" y="913"/>
                </a:lnTo>
                <a:lnTo>
                  <a:pt x="0" y="1217"/>
                </a:lnTo>
                <a:lnTo>
                  <a:pt x="0" y="11104"/>
                </a:lnTo>
                <a:lnTo>
                  <a:pt x="0" y="19623"/>
                </a:lnTo>
                <a:lnTo>
                  <a:pt x="1728" y="19623"/>
                </a:lnTo>
                <a:lnTo>
                  <a:pt x="1728" y="21600"/>
                </a:lnTo>
                <a:lnTo>
                  <a:pt x="10800" y="21600"/>
                </a:lnTo>
                <a:close/>
              </a:path>
              <a:path w="21600" h="21600" extrusionOk="0">
                <a:moveTo>
                  <a:pt x="17496" y="11256"/>
                </a:moveTo>
                <a:lnTo>
                  <a:pt x="17712" y="11256"/>
                </a:lnTo>
                <a:lnTo>
                  <a:pt x="17928" y="11256"/>
                </a:lnTo>
                <a:lnTo>
                  <a:pt x="17928" y="11104"/>
                </a:lnTo>
                <a:lnTo>
                  <a:pt x="18144" y="11104"/>
                </a:lnTo>
                <a:lnTo>
                  <a:pt x="18144" y="10952"/>
                </a:lnTo>
                <a:lnTo>
                  <a:pt x="18144" y="10800"/>
                </a:lnTo>
                <a:lnTo>
                  <a:pt x="18144" y="2586"/>
                </a:lnTo>
                <a:lnTo>
                  <a:pt x="18144" y="2434"/>
                </a:lnTo>
                <a:lnTo>
                  <a:pt x="18144" y="2282"/>
                </a:lnTo>
                <a:lnTo>
                  <a:pt x="17928" y="2130"/>
                </a:lnTo>
                <a:lnTo>
                  <a:pt x="17712" y="1977"/>
                </a:lnTo>
                <a:lnTo>
                  <a:pt x="17496" y="1977"/>
                </a:lnTo>
                <a:lnTo>
                  <a:pt x="3888" y="1977"/>
                </a:lnTo>
                <a:lnTo>
                  <a:pt x="3672" y="1977"/>
                </a:lnTo>
                <a:lnTo>
                  <a:pt x="3456" y="1977"/>
                </a:lnTo>
                <a:lnTo>
                  <a:pt x="3456" y="2130"/>
                </a:lnTo>
                <a:lnTo>
                  <a:pt x="3240" y="2130"/>
                </a:lnTo>
                <a:lnTo>
                  <a:pt x="3240" y="2282"/>
                </a:lnTo>
                <a:lnTo>
                  <a:pt x="3024" y="2282"/>
                </a:lnTo>
                <a:lnTo>
                  <a:pt x="3024" y="2434"/>
                </a:lnTo>
                <a:lnTo>
                  <a:pt x="3024" y="2586"/>
                </a:lnTo>
                <a:lnTo>
                  <a:pt x="3024" y="10800"/>
                </a:lnTo>
                <a:lnTo>
                  <a:pt x="3024" y="10952"/>
                </a:lnTo>
                <a:lnTo>
                  <a:pt x="3240" y="11104"/>
                </a:lnTo>
                <a:lnTo>
                  <a:pt x="3456" y="11256"/>
                </a:lnTo>
                <a:lnTo>
                  <a:pt x="3672" y="11256"/>
                </a:lnTo>
                <a:lnTo>
                  <a:pt x="3888" y="11256"/>
                </a:lnTo>
                <a:lnTo>
                  <a:pt x="17496" y="11256"/>
                </a:lnTo>
                <a:moveTo>
                  <a:pt x="2808" y="19623"/>
                </a:moveTo>
                <a:lnTo>
                  <a:pt x="2808" y="19927"/>
                </a:lnTo>
                <a:lnTo>
                  <a:pt x="2808" y="21144"/>
                </a:lnTo>
                <a:lnTo>
                  <a:pt x="2808" y="21600"/>
                </a:lnTo>
                <a:lnTo>
                  <a:pt x="2808" y="19623"/>
                </a:lnTo>
                <a:moveTo>
                  <a:pt x="4104" y="19623"/>
                </a:moveTo>
                <a:lnTo>
                  <a:pt x="4104" y="19927"/>
                </a:lnTo>
                <a:lnTo>
                  <a:pt x="4104" y="21144"/>
                </a:lnTo>
                <a:lnTo>
                  <a:pt x="4104" y="21600"/>
                </a:lnTo>
                <a:lnTo>
                  <a:pt x="4104" y="19623"/>
                </a:lnTo>
                <a:moveTo>
                  <a:pt x="5184" y="19623"/>
                </a:moveTo>
                <a:lnTo>
                  <a:pt x="5184" y="19927"/>
                </a:lnTo>
                <a:lnTo>
                  <a:pt x="5184" y="21144"/>
                </a:lnTo>
                <a:lnTo>
                  <a:pt x="5184" y="21600"/>
                </a:lnTo>
                <a:lnTo>
                  <a:pt x="5184" y="19623"/>
                </a:lnTo>
                <a:moveTo>
                  <a:pt x="6480" y="19623"/>
                </a:moveTo>
                <a:lnTo>
                  <a:pt x="6480" y="19927"/>
                </a:lnTo>
                <a:lnTo>
                  <a:pt x="6480" y="21144"/>
                </a:lnTo>
                <a:lnTo>
                  <a:pt x="6480" y="21600"/>
                </a:lnTo>
                <a:lnTo>
                  <a:pt x="6480" y="19623"/>
                </a:lnTo>
                <a:moveTo>
                  <a:pt x="7560" y="19623"/>
                </a:moveTo>
                <a:lnTo>
                  <a:pt x="7560" y="19927"/>
                </a:lnTo>
                <a:lnTo>
                  <a:pt x="7560" y="21144"/>
                </a:lnTo>
                <a:lnTo>
                  <a:pt x="7560" y="21600"/>
                </a:lnTo>
                <a:lnTo>
                  <a:pt x="7560" y="19623"/>
                </a:lnTo>
                <a:moveTo>
                  <a:pt x="8856" y="19623"/>
                </a:moveTo>
                <a:lnTo>
                  <a:pt x="8856" y="19927"/>
                </a:lnTo>
                <a:lnTo>
                  <a:pt x="8856" y="21144"/>
                </a:lnTo>
                <a:lnTo>
                  <a:pt x="8856" y="21600"/>
                </a:lnTo>
                <a:lnTo>
                  <a:pt x="8856" y="19623"/>
                </a:lnTo>
                <a:moveTo>
                  <a:pt x="10152" y="19623"/>
                </a:moveTo>
                <a:lnTo>
                  <a:pt x="10152" y="19927"/>
                </a:lnTo>
                <a:lnTo>
                  <a:pt x="10152" y="21144"/>
                </a:lnTo>
                <a:lnTo>
                  <a:pt x="10152" y="21600"/>
                </a:lnTo>
                <a:lnTo>
                  <a:pt x="10152" y="19623"/>
                </a:lnTo>
                <a:moveTo>
                  <a:pt x="11232" y="19623"/>
                </a:moveTo>
                <a:lnTo>
                  <a:pt x="11232" y="19927"/>
                </a:lnTo>
                <a:lnTo>
                  <a:pt x="11232" y="21144"/>
                </a:lnTo>
                <a:lnTo>
                  <a:pt x="11232" y="21600"/>
                </a:lnTo>
                <a:lnTo>
                  <a:pt x="11232" y="19623"/>
                </a:lnTo>
                <a:moveTo>
                  <a:pt x="12528" y="19623"/>
                </a:moveTo>
                <a:lnTo>
                  <a:pt x="12528" y="19927"/>
                </a:lnTo>
                <a:lnTo>
                  <a:pt x="12528" y="21144"/>
                </a:lnTo>
                <a:lnTo>
                  <a:pt x="12528" y="21600"/>
                </a:lnTo>
                <a:lnTo>
                  <a:pt x="12528" y="19623"/>
                </a:lnTo>
                <a:moveTo>
                  <a:pt x="13608" y="19623"/>
                </a:moveTo>
                <a:lnTo>
                  <a:pt x="13608" y="19927"/>
                </a:lnTo>
                <a:lnTo>
                  <a:pt x="13608" y="21144"/>
                </a:lnTo>
                <a:lnTo>
                  <a:pt x="13608" y="21600"/>
                </a:lnTo>
                <a:lnTo>
                  <a:pt x="13608" y="19623"/>
                </a:lnTo>
                <a:moveTo>
                  <a:pt x="14904" y="19623"/>
                </a:moveTo>
                <a:lnTo>
                  <a:pt x="14904" y="19927"/>
                </a:lnTo>
                <a:lnTo>
                  <a:pt x="14904" y="21144"/>
                </a:lnTo>
                <a:lnTo>
                  <a:pt x="14904" y="21600"/>
                </a:lnTo>
                <a:lnTo>
                  <a:pt x="14904" y="19623"/>
                </a:lnTo>
                <a:moveTo>
                  <a:pt x="16200" y="19623"/>
                </a:moveTo>
                <a:lnTo>
                  <a:pt x="16200" y="19927"/>
                </a:lnTo>
                <a:lnTo>
                  <a:pt x="16200" y="21144"/>
                </a:lnTo>
                <a:lnTo>
                  <a:pt x="16200" y="21600"/>
                </a:lnTo>
                <a:lnTo>
                  <a:pt x="16200" y="19623"/>
                </a:lnTo>
                <a:moveTo>
                  <a:pt x="17280" y="19623"/>
                </a:moveTo>
                <a:lnTo>
                  <a:pt x="17280" y="19927"/>
                </a:lnTo>
                <a:lnTo>
                  <a:pt x="17280" y="21144"/>
                </a:lnTo>
                <a:lnTo>
                  <a:pt x="17280" y="21600"/>
                </a:lnTo>
                <a:lnTo>
                  <a:pt x="17280" y="19623"/>
                </a:lnTo>
                <a:moveTo>
                  <a:pt x="18576" y="19623"/>
                </a:moveTo>
                <a:lnTo>
                  <a:pt x="18576" y="19927"/>
                </a:lnTo>
                <a:lnTo>
                  <a:pt x="18576" y="21144"/>
                </a:lnTo>
                <a:lnTo>
                  <a:pt x="18576" y="21600"/>
                </a:lnTo>
                <a:lnTo>
                  <a:pt x="18576" y="19623"/>
                </a:lnTo>
                <a:moveTo>
                  <a:pt x="19872" y="19623"/>
                </a:moveTo>
                <a:lnTo>
                  <a:pt x="16848" y="19623"/>
                </a:lnTo>
                <a:lnTo>
                  <a:pt x="5400" y="19623"/>
                </a:lnTo>
                <a:lnTo>
                  <a:pt x="1728" y="19623"/>
                </a:lnTo>
                <a:lnTo>
                  <a:pt x="19872" y="19623"/>
                </a:lnTo>
                <a:moveTo>
                  <a:pt x="12096" y="14146"/>
                </a:moveTo>
                <a:lnTo>
                  <a:pt x="12096" y="13386"/>
                </a:lnTo>
                <a:lnTo>
                  <a:pt x="19224" y="13386"/>
                </a:lnTo>
                <a:lnTo>
                  <a:pt x="19224" y="14146"/>
                </a:lnTo>
                <a:lnTo>
                  <a:pt x="12096" y="14146"/>
                </a:lnTo>
              </a:path>
            </a:pathLst>
          </a:custGeom>
          <a:solidFill>
            <a:srgbClr val="FFFFCC"/>
          </a:solidFill>
          <a:ln w="9525">
            <a:solidFill>
              <a:srgbClr val="000000"/>
            </a:solidFill>
            <a:miter lim="800000"/>
            <a:headEnd/>
            <a:tailEnd/>
          </a:ln>
        </p:spPr>
        <p:txBody>
          <a:bodyPr/>
          <a:lstStyle/>
          <a:p>
            <a:endParaRPr lang="en-US"/>
          </a:p>
        </p:txBody>
      </p:sp>
      <p:sp>
        <p:nvSpPr>
          <p:cNvPr id="25605" name="computr4"/>
          <p:cNvSpPr>
            <a:spLocks noEditPoints="1" noChangeArrowheads="1"/>
          </p:cNvSpPr>
          <p:nvPr/>
        </p:nvSpPr>
        <p:spPr bwMode="auto">
          <a:xfrm>
            <a:off x="7010400" y="4343400"/>
            <a:ext cx="533400" cy="1371600"/>
          </a:xfrm>
          <a:custGeom>
            <a:avLst/>
            <a:gdLst>
              <a:gd name="T0" fmla="*/ 2147483647 w 21600"/>
              <a:gd name="T1" fmla="*/ 0 h 21600"/>
              <a:gd name="T2" fmla="*/ 2147483647 w 21600"/>
              <a:gd name="T3" fmla="*/ 2147483647 h 21600"/>
              <a:gd name="T4" fmla="*/ 2147483647 w 21600"/>
              <a:gd name="T5" fmla="*/ 2147483647 h 21600"/>
              <a:gd name="T6" fmla="*/ 0 w 21600"/>
              <a:gd name="T7" fmla="*/ 2147483647 h 21600"/>
              <a:gd name="T8" fmla="*/ 0 60000 65536"/>
              <a:gd name="T9" fmla="*/ 0 60000 65536"/>
              <a:gd name="T10" fmla="*/ 0 60000 65536"/>
              <a:gd name="T11" fmla="*/ 0 60000 65536"/>
              <a:gd name="T12" fmla="*/ 3509 w 21600"/>
              <a:gd name="T13" fmla="*/ 2414 h 21600"/>
              <a:gd name="T14" fmla="*/ 18090 w 21600"/>
              <a:gd name="T15" fmla="*/ 11028 h 21600"/>
            </a:gdLst>
            <a:ahLst/>
            <a:cxnLst>
              <a:cxn ang="T8">
                <a:pos x="T0" y="T1"/>
              </a:cxn>
              <a:cxn ang="T9">
                <a:pos x="T2" y="T3"/>
              </a:cxn>
              <a:cxn ang="T10">
                <a:pos x="T4" y="T5"/>
              </a:cxn>
              <a:cxn ang="T11">
                <a:pos x="T6" y="T7"/>
              </a:cxn>
            </a:cxnLst>
            <a:rect l="T12" t="T13" r="T14" b="T15"/>
            <a:pathLst>
              <a:path w="21600" h="21600" extrusionOk="0">
                <a:moveTo>
                  <a:pt x="10800" y="21600"/>
                </a:moveTo>
                <a:lnTo>
                  <a:pt x="19872" y="21600"/>
                </a:lnTo>
                <a:lnTo>
                  <a:pt x="19872" y="19623"/>
                </a:lnTo>
                <a:lnTo>
                  <a:pt x="21600" y="19623"/>
                </a:lnTo>
                <a:lnTo>
                  <a:pt x="21600" y="11104"/>
                </a:lnTo>
                <a:lnTo>
                  <a:pt x="21600" y="1217"/>
                </a:lnTo>
                <a:lnTo>
                  <a:pt x="21600" y="913"/>
                </a:lnTo>
                <a:lnTo>
                  <a:pt x="21384" y="761"/>
                </a:lnTo>
                <a:lnTo>
                  <a:pt x="21168" y="456"/>
                </a:lnTo>
                <a:lnTo>
                  <a:pt x="20952" y="304"/>
                </a:lnTo>
                <a:lnTo>
                  <a:pt x="20736" y="152"/>
                </a:lnTo>
                <a:lnTo>
                  <a:pt x="20520" y="0"/>
                </a:lnTo>
                <a:lnTo>
                  <a:pt x="19872" y="0"/>
                </a:lnTo>
                <a:lnTo>
                  <a:pt x="19440" y="0"/>
                </a:lnTo>
                <a:lnTo>
                  <a:pt x="10800" y="0"/>
                </a:lnTo>
                <a:lnTo>
                  <a:pt x="1944" y="0"/>
                </a:lnTo>
                <a:lnTo>
                  <a:pt x="1512" y="0"/>
                </a:lnTo>
                <a:lnTo>
                  <a:pt x="1080" y="0"/>
                </a:lnTo>
                <a:lnTo>
                  <a:pt x="648" y="152"/>
                </a:lnTo>
                <a:lnTo>
                  <a:pt x="432" y="304"/>
                </a:lnTo>
                <a:lnTo>
                  <a:pt x="216" y="456"/>
                </a:lnTo>
                <a:lnTo>
                  <a:pt x="0" y="761"/>
                </a:lnTo>
                <a:lnTo>
                  <a:pt x="0" y="913"/>
                </a:lnTo>
                <a:lnTo>
                  <a:pt x="0" y="1217"/>
                </a:lnTo>
                <a:lnTo>
                  <a:pt x="0" y="11104"/>
                </a:lnTo>
                <a:lnTo>
                  <a:pt x="0" y="19623"/>
                </a:lnTo>
                <a:lnTo>
                  <a:pt x="1728" y="19623"/>
                </a:lnTo>
                <a:lnTo>
                  <a:pt x="1728" y="21600"/>
                </a:lnTo>
                <a:lnTo>
                  <a:pt x="10800" y="21600"/>
                </a:lnTo>
                <a:close/>
              </a:path>
              <a:path w="21600" h="21600" extrusionOk="0">
                <a:moveTo>
                  <a:pt x="17496" y="11256"/>
                </a:moveTo>
                <a:lnTo>
                  <a:pt x="17712" y="11256"/>
                </a:lnTo>
                <a:lnTo>
                  <a:pt x="17928" y="11256"/>
                </a:lnTo>
                <a:lnTo>
                  <a:pt x="17928" y="11104"/>
                </a:lnTo>
                <a:lnTo>
                  <a:pt x="18144" y="11104"/>
                </a:lnTo>
                <a:lnTo>
                  <a:pt x="18144" y="10952"/>
                </a:lnTo>
                <a:lnTo>
                  <a:pt x="18144" y="10800"/>
                </a:lnTo>
                <a:lnTo>
                  <a:pt x="18144" y="2586"/>
                </a:lnTo>
                <a:lnTo>
                  <a:pt x="18144" y="2434"/>
                </a:lnTo>
                <a:lnTo>
                  <a:pt x="18144" y="2282"/>
                </a:lnTo>
                <a:lnTo>
                  <a:pt x="17928" y="2130"/>
                </a:lnTo>
                <a:lnTo>
                  <a:pt x="17712" y="1977"/>
                </a:lnTo>
                <a:lnTo>
                  <a:pt x="17496" y="1977"/>
                </a:lnTo>
                <a:lnTo>
                  <a:pt x="3888" y="1977"/>
                </a:lnTo>
                <a:lnTo>
                  <a:pt x="3672" y="1977"/>
                </a:lnTo>
                <a:lnTo>
                  <a:pt x="3456" y="1977"/>
                </a:lnTo>
                <a:lnTo>
                  <a:pt x="3456" y="2130"/>
                </a:lnTo>
                <a:lnTo>
                  <a:pt x="3240" y="2130"/>
                </a:lnTo>
                <a:lnTo>
                  <a:pt x="3240" y="2282"/>
                </a:lnTo>
                <a:lnTo>
                  <a:pt x="3024" y="2282"/>
                </a:lnTo>
                <a:lnTo>
                  <a:pt x="3024" y="2434"/>
                </a:lnTo>
                <a:lnTo>
                  <a:pt x="3024" y="2586"/>
                </a:lnTo>
                <a:lnTo>
                  <a:pt x="3024" y="10800"/>
                </a:lnTo>
                <a:lnTo>
                  <a:pt x="3024" y="10952"/>
                </a:lnTo>
                <a:lnTo>
                  <a:pt x="3240" y="11104"/>
                </a:lnTo>
                <a:lnTo>
                  <a:pt x="3456" y="11256"/>
                </a:lnTo>
                <a:lnTo>
                  <a:pt x="3672" y="11256"/>
                </a:lnTo>
                <a:lnTo>
                  <a:pt x="3888" y="11256"/>
                </a:lnTo>
                <a:lnTo>
                  <a:pt x="17496" y="11256"/>
                </a:lnTo>
                <a:moveTo>
                  <a:pt x="2808" y="19623"/>
                </a:moveTo>
                <a:lnTo>
                  <a:pt x="2808" y="19927"/>
                </a:lnTo>
                <a:lnTo>
                  <a:pt x="2808" y="21144"/>
                </a:lnTo>
                <a:lnTo>
                  <a:pt x="2808" y="21600"/>
                </a:lnTo>
                <a:lnTo>
                  <a:pt x="2808" y="19623"/>
                </a:lnTo>
                <a:moveTo>
                  <a:pt x="4104" y="19623"/>
                </a:moveTo>
                <a:lnTo>
                  <a:pt x="4104" y="19927"/>
                </a:lnTo>
                <a:lnTo>
                  <a:pt x="4104" y="21144"/>
                </a:lnTo>
                <a:lnTo>
                  <a:pt x="4104" y="21600"/>
                </a:lnTo>
                <a:lnTo>
                  <a:pt x="4104" y="19623"/>
                </a:lnTo>
                <a:moveTo>
                  <a:pt x="5184" y="19623"/>
                </a:moveTo>
                <a:lnTo>
                  <a:pt x="5184" y="19927"/>
                </a:lnTo>
                <a:lnTo>
                  <a:pt x="5184" y="21144"/>
                </a:lnTo>
                <a:lnTo>
                  <a:pt x="5184" y="21600"/>
                </a:lnTo>
                <a:lnTo>
                  <a:pt x="5184" y="19623"/>
                </a:lnTo>
                <a:moveTo>
                  <a:pt x="6480" y="19623"/>
                </a:moveTo>
                <a:lnTo>
                  <a:pt x="6480" y="19927"/>
                </a:lnTo>
                <a:lnTo>
                  <a:pt x="6480" y="21144"/>
                </a:lnTo>
                <a:lnTo>
                  <a:pt x="6480" y="21600"/>
                </a:lnTo>
                <a:lnTo>
                  <a:pt x="6480" y="19623"/>
                </a:lnTo>
                <a:moveTo>
                  <a:pt x="7560" y="19623"/>
                </a:moveTo>
                <a:lnTo>
                  <a:pt x="7560" y="19927"/>
                </a:lnTo>
                <a:lnTo>
                  <a:pt x="7560" y="21144"/>
                </a:lnTo>
                <a:lnTo>
                  <a:pt x="7560" y="21600"/>
                </a:lnTo>
                <a:lnTo>
                  <a:pt x="7560" y="19623"/>
                </a:lnTo>
                <a:moveTo>
                  <a:pt x="8856" y="19623"/>
                </a:moveTo>
                <a:lnTo>
                  <a:pt x="8856" y="19927"/>
                </a:lnTo>
                <a:lnTo>
                  <a:pt x="8856" y="21144"/>
                </a:lnTo>
                <a:lnTo>
                  <a:pt x="8856" y="21600"/>
                </a:lnTo>
                <a:lnTo>
                  <a:pt x="8856" y="19623"/>
                </a:lnTo>
                <a:moveTo>
                  <a:pt x="10152" y="19623"/>
                </a:moveTo>
                <a:lnTo>
                  <a:pt x="10152" y="19927"/>
                </a:lnTo>
                <a:lnTo>
                  <a:pt x="10152" y="21144"/>
                </a:lnTo>
                <a:lnTo>
                  <a:pt x="10152" y="21600"/>
                </a:lnTo>
                <a:lnTo>
                  <a:pt x="10152" y="19623"/>
                </a:lnTo>
                <a:moveTo>
                  <a:pt x="11232" y="19623"/>
                </a:moveTo>
                <a:lnTo>
                  <a:pt x="11232" y="19927"/>
                </a:lnTo>
                <a:lnTo>
                  <a:pt x="11232" y="21144"/>
                </a:lnTo>
                <a:lnTo>
                  <a:pt x="11232" y="21600"/>
                </a:lnTo>
                <a:lnTo>
                  <a:pt x="11232" y="19623"/>
                </a:lnTo>
                <a:moveTo>
                  <a:pt x="12528" y="19623"/>
                </a:moveTo>
                <a:lnTo>
                  <a:pt x="12528" y="19927"/>
                </a:lnTo>
                <a:lnTo>
                  <a:pt x="12528" y="21144"/>
                </a:lnTo>
                <a:lnTo>
                  <a:pt x="12528" y="21600"/>
                </a:lnTo>
                <a:lnTo>
                  <a:pt x="12528" y="19623"/>
                </a:lnTo>
                <a:moveTo>
                  <a:pt x="13608" y="19623"/>
                </a:moveTo>
                <a:lnTo>
                  <a:pt x="13608" y="19927"/>
                </a:lnTo>
                <a:lnTo>
                  <a:pt x="13608" y="21144"/>
                </a:lnTo>
                <a:lnTo>
                  <a:pt x="13608" y="21600"/>
                </a:lnTo>
                <a:lnTo>
                  <a:pt x="13608" y="19623"/>
                </a:lnTo>
                <a:moveTo>
                  <a:pt x="14904" y="19623"/>
                </a:moveTo>
                <a:lnTo>
                  <a:pt x="14904" y="19927"/>
                </a:lnTo>
                <a:lnTo>
                  <a:pt x="14904" y="21144"/>
                </a:lnTo>
                <a:lnTo>
                  <a:pt x="14904" y="21600"/>
                </a:lnTo>
                <a:lnTo>
                  <a:pt x="14904" y="19623"/>
                </a:lnTo>
                <a:moveTo>
                  <a:pt x="16200" y="19623"/>
                </a:moveTo>
                <a:lnTo>
                  <a:pt x="16200" y="19927"/>
                </a:lnTo>
                <a:lnTo>
                  <a:pt x="16200" y="21144"/>
                </a:lnTo>
                <a:lnTo>
                  <a:pt x="16200" y="21600"/>
                </a:lnTo>
                <a:lnTo>
                  <a:pt x="16200" y="19623"/>
                </a:lnTo>
                <a:moveTo>
                  <a:pt x="17280" y="19623"/>
                </a:moveTo>
                <a:lnTo>
                  <a:pt x="17280" y="19927"/>
                </a:lnTo>
                <a:lnTo>
                  <a:pt x="17280" y="21144"/>
                </a:lnTo>
                <a:lnTo>
                  <a:pt x="17280" y="21600"/>
                </a:lnTo>
                <a:lnTo>
                  <a:pt x="17280" y="19623"/>
                </a:lnTo>
                <a:moveTo>
                  <a:pt x="18576" y="19623"/>
                </a:moveTo>
                <a:lnTo>
                  <a:pt x="18576" y="19927"/>
                </a:lnTo>
                <a:lnTo>
                  <a:pt x="18576" y="21144"/>
                </a:lnTo>
                <a:lnTo>
                  <a:pt x="18576" y="21600"/>
                </a:lnTo>
                <a:lnTo>
                  <a:pt x="18576" y="19623"/>
                </a:lnTo>
                <a:moveTo>
                  <a:pt x="19872" y="19623"/>
                </a:moveTo>
                <a:lnTo>
                  <a:pt x="16848" y="19623"/>
                </a:lnTo>
                <a:lnTo>
                  <a:pt x="5400" y="19623"/>
                </a:lnTo>
                <a:lnTo>
                  <a:pt x="1728" y="19623"/>
                </a:lnTo>
                <a:lnTo>
                  <a:pt x="19872" y="19623"/>
                </a:lnTo>
                <a:moveTo>
                  <a:pt x="12096" y="14146"/>
                </a:moveTo>
                <a:lnTo>
                  <a:pt x="12096" y="13386"/>
                </a:lnTo>
                <a:lnTo>
                  <a:pt x="19224" y="13386"/>
                </a:lnTo>
                <a:lnTo>
                  <a:pt x="19224" y="14146"/>
                </a:lnTo>
                <a:lnTo>
                  <a:pt x="12096" y="14146"/>
                </a:lnTo>
              </a:path>
            </a:pathLst>
          </a:custGeom>
          <a:solidFill>
            <a:srgbClr val="FFFFCC"/>
          </a:solidFill>
          <a:ln w="9525">
            <a:solidFill>
              <a:srgbClr val="000000"/>
            </a:solidFill>
            <a:miter lim="800000"/>
            <a:headEnd/>
            <a:tailEnd/>
          </a:ln>
        </p:spPr>
        <p:txBody>
          <a:bodyPr/>
          <a:lstStyle/>
          <a:p>
            <a:endParaRPr lang="en-US"/>
          </a:p>
        </p:txBody>
      </p:sp>
      <p:sp>
        <p:nvSpPr>
          <p:cNvPr id="11274" name="Cloud"/>
          <p:cNvSpPr>
            <a:spLocks noChangeAspect="1" noEditPoints="1" noChangeArrowheads="1"/>
          </p:cNvSpPr>
          <p:nvPr/>
        </p:nvSpPr>
        <p:spPr bwMode="auto">
          <a:xfrm>
            <a:off x="4114800" y="2667000"/>
            <a:ext cx="2362200" cy="1582738"/>
          </a:xfrm>
          <a:custGeom>
            <a:avLst/>
            <a:gdLst>
              <a:gd name="T0" fmla="*/ 67 w 21600"/>
              <a:gd name="T1" fmla="*/ 10800 h 21600"/>
              <a:gd name="T2" fmla="*/ 10800 w 21600"/>
              <a:gd name="T3" fmla="*/ 21577 h 21600"/>
              <a:gd name="T4" fmla="*/ 21582 w 21600"/>
              <a:gd name="T5" fmla="*/ 10800 h 21600"/>
              <a:gd name="T6" fmla="*/ 10800 w 21600"/>
              <a:gd name="T7" fmla="*/ 1235 h 21600"/>
              <a:gd name="T8" fmla="*/ 2977 w 21600"/>
              <a:gd name="T9" fmla="*/ 3262 h 21600"/>
              <a:gd name="T10" fmla="*/ 17087 w 21600"/>
              <a:gd name="T11" fmla="*/ 17337 h 21600"/>
            </a:gdLst>
            <a:ahLst/>
            <a:cxnLst>
              <a:cxn ang="0">
                <a:pos x="T0" y="T1"/>
              </a:cxn>
              <a:cxn ang="0">
                <a:pos x="T2" y="T3"/>
              </a:cxn>
              <a:cxn ang="0">
                <a:pos x="T4" y="T5"/>
              </a:cxn>
              <a:cxn ang="0">
                <a:pos x="T6" y="T7"/>
              </a:cxn>
            </a:cxnLst>
            <a:rect l="T8" t="T9" r="T10" b="T11"/>
            <a:pathLst>
              <a:path w="21600" h="21600" extrusionOk="0">
                <a:moveTo>
                  <a:pt x="1949" y="7180"/>
                </a:moveTo>
                <a:cubicBezTo>
                  <a:pt x="841" y="7336"/>
                  <a:pt x="-1" y="8613"/>
                  <a:pt x="-1" y="10137"/>
                </a:cubicBezTo>
                <a:cubicBezTo>
                  <a:pt x="-1" y="11192"/>
                  <a:pt x="409" y="12169"/>
                  <a:pt x="1074" y="12702"/>
                </a:cubicBezTo>
                <a:lnTo>
                  <a:pt x="1063" y="12668"/>
                </a:lnTo>
                <a:cubicBezTo>
                  <a:pt x="685" y="13217"/>
                  <a:pt x="474" y="13940"/>
                  <a:pt x="474" y="14690"/>
                </a:cubicBezTo>
                <a:cubicBezTo>
                  <a:pt x="475" y="16325"/>
                  <a:pt x="1451" y="17650"/>
                  <a:pt x="2655" y="17650"/>
                </a:cubicBezTo>
                <a:cubicBezTo>
                  <a:pt x="2739" y="17650"/>
                  <a:pt x="2824" y="17643"/>
                  <a:pt x="2909" y="17629"/>
                </a:cubicBezTo>
                <a:lnTo>
                  <a:pt x="2897" y="17649"/>
                </a:lnTo>
                <a:cubicBezTo>
                  <a:pt x="3585" y="19288"/>
                  <a:pt x="4863" y="20299"/>
                  <a:pt x="6247" y="20299"/>
                </a:cubicBezTo>
                <a:cubicBezTo>
                  <a:pt x="6947" y="20299"/>
                  <a:pt x="7635" y="20039"/>
                  <a:pt x="8235" y="19546"/>
                </a:cubicBezTo>
                <a:lnTo>
                  <a:pt x="8229" y="19550"/>
                </a:lnTo>
                <a:cubicBezTo>
                  <a:pt x="8855" y="20829"/>
                  <a:pt x="9908" y="21596"/>
                  <a:pt x="11036" y="21596"/>
                </a:cubicBezTo>
                <a:cubicBezTo>
                  <a:pt x="12523" y="21596"/>
                  <a:pt x="13836" y="20267"/>
                  <a:pt x="14267" y="18324"/>
                </a:cubicBezTo>
                <a:lnTo>
                  <a:pt x="14270" y="18350"/>
                </a:lnTo>
                <a:cubicBezTo>
                  <a:pt x="14730" y="18740"/>
                  <a:pt x="15260" y="18946"/>
                  <a:pt x="15802" y="18946"/>
                </a:cubicBezTo>
                <a:cubicBezTo>
                  <a:pt x="17390" y="18946"/>
                  <a:pt x="18682" y="17205"/>
                  <a:pt x="18694" y="15045"/>
                </a:cubicBezTo>
                <a:lnTo>
                  <a:pt x="18689" y="15035"/>
                </a:lnTo>
                <a:cubicBezTo>
                  <a:pt x="20357" y="14710"/>
                  <a:pt x="21597" y="12765"/>
                  <a:pt x="21597" y="10472"/>
                </a:cubicBezTo>
                <a:cubicBezTo>
                  <a:pt x="21597" y="9456"/>
                  <a:pt x="21350" y="8469"/>
                  <a:pt x="20896" y="7663"/>
                </a:cubicBezTo>
                <a:lnTo>
                  <a:pt x="20889" y="7661"/>
                </a:lnTo>
                <a:cubicBezTo>
                  <a:pt x="21031" y="7208"/>
                  <a:pt x="21105" y="6721"/>
                  <a:pt x="21105" y="6228"/>
                </a:cubicBezTo>
                <a:cubicBezTo>
                  <a:pt x="21105" y="4588"/>
                  <a:pt x="20299" y="3150"/>
                  <a:pt x="19139" y="2719"/>
                </a:cubicBezTo>
                <a:lnTo>
                  <a:pt x="19148" y="2712"/>
                </a:lnTo>
                <a:cubicBezTo>
                  <a:pt x="18940" y="1142"/>
                  <a:pt x="17933" y="-1"/>
                  <a:pt x="16758" y="-1"/>
                </a:cubicBezTo>
                <a:cubicBezTo>
                  <a:pt x="16044" y="-1"/>
                  <a:pt x="15367" y="426"/>
                  <a:pt x="14905" y="1165"/>
                </a:cubicBezTo>
                <a:lnTo>
                  <a:pt x="14909" y="1170"/>
                </a:lnTo>
                <a:cubicBezTo>
                  <a:pt x="14497" y="432"/>
                  <a:pt x="13855" y="-1"/>
                  <a:pt x="13174" y="-1"/>
                </a:cubicBezTo>
                <a:cubicBezTo>
                  <a:pt x="12347" y="-1"/>
                  <a:pt x="11590" y="637"/>
                  <a:pt x="11221" y="1645"/>
                </a:cubicBezTo>
                <a:lnTo>
                  <a:pt x="11229" y="1694"/>
                </a:lnTo>
                <a:cubicBezTo>
                  <a:pt x="10730" y="1024"/>
                  <a:pt x="10058" y="649"/>
                  <a:pt x="9358" y="649"/>
                </a:cubicBezTo>
                <a:cubicBezTo>
                  <a:pt x="8372" y="649"/>
                  <a:pt x="7466" y="1391"/>
                  <a:pt x="7003" y="2578"/>
                </a:cubicBezTo>
                <a:lnTo>
                  <a:pt x="6995" y="2602"/>
                </a:lnTo>
                <a:cubicBezTo>
                  <a:pt x="6477" y="2189"/>
                  <a:pt x="5888" y="1971"/>
                  <a:pt x="5288" y="1971"/>
                </a:cubicBezTo>
                <a:cubicBezTo>
                  <a:pt x="3423" y="1972"/>
                  <a:pt x="1912" y="4029"/>
                  <a:pt x="1912" y="6567"/>
                </a:cubicBezTo>
                <a:cubicBezTo>
                  <a:pt x="1911" y="6774"/>
                  <a:pt x="1922" y="6981"/>
                  <a:pt x="1942" y="7186"/>
                </a:cubicBezTo>
                <a:close/>
              </a:path>
              <a:path w="21600" h="21600" fill="none" extrusionOk="0">
                <a:moveTo>
                  <a:pt x="1074" y="12702"/>
                </a:moveTo>
                <a:cubicBezTo>
                  <a:pt x="1407" y="12969"/>
                  <a:pt x="1786" y="13109"/>
                  <a:pt x="2172" y="13109"/>
                </a:cubicBezTo>
                <a:cubicBezTo>
                  <a:pt x="2228" y="13109"/>
                  <a:pt x="2285" y="13107"/>
                  <a:pt x="2341" y="13101"/>
                </a:cubicBezTo>
              </a:path>
              <a:path w="21600" h="21600" fill="none" extrusionOk="0">
                <a:moveTo>
                  <a:pt x="2909" y="17629"/>
                </a:moveTo>
                <a:cubicBezTo>
                  <a:pt x="3099" y="17599"/>
                  <a:pt x="3285" y="17535"/>
                  <a:pt x="3463" y="17439"/>
                </a:cubicBezTo>
              </a:path>
              <a:path w="21600" h="21600" fill="none" extrusionOk="0">
                <a:moveTo>
                  <a:pt x="7895" y="18680"/>
                </a:moveTo>
                <a:cubicBezTo>
                  <a:pt x="7983" y="18985"/>
                  <a:pt x="8095" y="19277"/>
                  <a:pt x="8229" y="19550"/>
                </a:cubicBezTo>
              </a:path>
              <a:path w="21600" h="21600" fill="none" extrusionOk="0">
                <a:moveTo>
                  <a:pt x="14267" y="18324"/>
                </a:moveTo>
                <a:cubicBezTo>
                  <a:pt x="14336" y="18013"/>
                  <a:pt x="14380" y="17693"/>
                  <a:pt x="14400" y="17370"/>
                </a:cubicBezTo>
              </a:path>
              <a:path w="21600" h="21600" fill="none" extrusionOk="0">
                <a:moveTo>
                  <a:pt x="18694" y="15045"/>
                </a:moveTo>
                <a:cubicBezTo>
                  <a:pt x="18694" y="15034"/>
                  <a:pt x="18695" y="15024"/>
                  <a:pt x="18695" y="15013"/>
                </a:cubicBezTo>
                <a:cubicBezTo>
                  <a:pt x="18695" y="13508"/>
                  <a:pt x="18063" y="12136"/>
                  <a:pt x="17069" y="11477"/>
                </a:cubicBezTo>
              </a:path>
              <a:path w="21600" h="21600" fill="none" extrusionOk="0">
                <a:moveTo>
                  <a:pt x="20165" y="8999"/>
                </a:moveTo>
                <a:cubicBezTo>
                  <a:pt x="20479" y="8635"/>
                  <a:pt x="20726" y="8177"/>
                  <a:pt x="20889" y="7661"/>
                </a:cubicBezTo>
              </a:path>
              <a:path w="21600" h="21600" fill="none" extrusionOk="0">
                <a:moveTo>
                  <a:pt x="19186" y="3344"/>
                </a:moveTo>
                <a:cubicBezTo>
                  <a:pt x="19186" y="3328"/>
                  <a:pt x="19187" y="3313"/>
                  <a:pt x="19187" y="3297"/>
                </a:cubicBezTo>
                <a:cubicBezTo>
                  <a:pt x="19187" y="3101"/>
                  <a:pt x="19174" y="2905"/>
                  <a:pt x="19148" y="2712"/>
                </a:cubicBezTo>
              </a:path>
              <a:path w="21600" h="21600" fill="none" extrusionOk="0">
                <a:moveTo>
                  <a:pt x="14905" y="1165"/>
                </a:moveTo>
                <a:cubicBezTo>
                  <a:pt x="14754" y="1408"/>
                  <a:pt x="14629" y="1679"/>
                  <a:pt x="14535" y="1971"/>
                </a:cubicBezTo>
              </a:path>
              <a:path w="21600" h="21600" fill="none" extrusionOk="0">
                <a:moveTo>
                  <a:pt x="11221" y="1645"/>
                </a:moveTo>
                <a:cubicBezTo>
                  <a:pt x="11140" y="1866"/>
                  <a:pt x="11080" y="2099"/>
                  <a:pt x="11041" y="2340"/>
                </a:cubicBezTo>
              </a:path>
              <a:path w="21600" h="21600" fill="none" extrusionOk="0">
                <a:moveTo>
                  <a:pt x="7645" y="3276"/>
                </a:moveTo>
                <a:cubicBezTo>
                  <a:pt x="7449" y="3016"/>
                  <a:pt x="7231" y="2790"/>
                  <a:pt x="6995" y="2602"/>
                </a:cubicBezTo>
              </a:path>
              <a:path w="21600" h="21600" fill="none" extrusionOk="0">
                <a:moveTo>
                  <a:pt x="1942" y="7186"/>
                </a:moveTo>
                <a:cubicBezTo>
                  <a:pt x="1966" y="7426"/>
                  <a:pt x="2004" y="7663"/>
                  <a:pt x="2056" y="7895"/>
                </a:cubicBezTo>
              </a:path>
            </a:pathLst>
          </a:custGeom>
          <a:solidFill>
            <a:srgbClr val="FFBE7D"/>
          </a:solidFill>
          <a:ln w="9525">
            <a:solidFill>
              <a:srgbClr val="000000"/>
            </a:solidFill>
            <a:miter lim="800000"/>
            <a:headEnd/>
            <a:tailEnd/>
          </a:ln>
          <a:effectLst>
            <a:outerShdw blurRad="63500" dist="107763" dir="2700000" algn="ctr" rotWithShape="0">
              <a:srgbClr val="000000">
                <a:alpha val="74998"/>
              </a:srgbClr>
            </a:outerShdw>
          </a:effectLst>
        </p:spPr>
        <p:txBody>
          <a:bodyPr/>
          <a:lstStyle/>
          <a:p>
            <a:pPr>
              <a:defRPr/>
            </a:pPr>
            <a:endParaRPr lang="en-US">
              <a:latin typeface="Arial" pitchFamily="-106" charset="0"/>
              <a:ea typeface="+mn-ea"/>
            </a:endParaRPr>
          </a:p>
        </p:txBody>
      </p:sp>
      <p:sp>
        <p:nvSpPr>
          <p:cNvPr id="25607" name="Line 12"/>
          <p:cNvSpPr>
            <a:spLocks noChangeShapeType="1"/>
          </p:cNvSpPr>
          <p:nvPr/>
        </p:nvSpPr>
        <p:spPr bwMode="auto">
          <a:xfrm>
            <a:off x="2043113" y="3657600"/>
            <a:ext cx="457200" cy="0"/>
          </a:xfrm>
          <a:prstGeom prst="line">
            <a:avLst/>
          </a:prstGeom>
          <a:noFill/>
          <a:ln w="9525">
            <a:solidFill>
              <a:schemeClr val="tx1"/>
            </a:solidFill>
            <a:round/>
            <a:headEnd/>
            <a:tailEnd/>
          </a:ln>
          <a:extLst>
            <a:ext uri="{909E8E84-426E-40dd-AFC4-6F175D3DCCD1}">
              <a14:hiddenFill xmlns:a14="http://schemas.microsoft.com/office/drawing/2010/main" xmlns="">
                <a:noFill/>
              </a14:hiddenFill>
            </a:ext>
          </a:extLst>
        </p:spPr>
        <p:txBody>
          <a:bodyPr/>
          <a:lstStyle/>
          <a:p>
            <a:endParaRPr lang="en-US"/>
          </a:p>
        </p:txBody>
      </p:sp>
      <p:sp>
        <p:nvSpPr>
          <p:cNvPr id="25608" name="Oval 13"/>
          <p:cNvSpPr>
            <a:spLocks noChangeArrowheads="1"/>
          </p:cNvSpPr>
          <p:nvPr/>
        </p:nvSpPr>
        <p:spPr bwMode="auto">
          <a:xfrm>
            <a:off x="2514600" y="3324225"/>
            <a:ext cx="685800" cy="685800"/>
          </a:xfrm>
          <a:prstGeom prst="ellipse">
            <a:avLst/>
          </a:prstGeom>
          <a:solidFill>
            <a:schemeClr val="accent1"/>
          </a:solidFill>
          <a:ln w="9525">
            <a:solidFill>
              <a:schemeClr val="tx1"/>
            </a:solidFill>
            <a:round/>
            <a:headEnd/>
            <a:tailEnd/>
          </a:ln>
        </p:spPr>
        <p:txBody>
          <a:bodyPr wrap="none" anchor="ct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endParaRPr lang="en-US" altLang="en-US" sz="1800"/>
          </a:p>
        </p:txBody>
      </p:sp>
      <p:sp>
        <p:nvSpPr>
          <p:cNvPr id="25609" name="Line 14"/>
          <p:cNvSpPr>
            <a:spLocks noChangeShapeType="1"/>
          </p:cNvSpPr>
          <p:nvPr/>
        </p:nvSpPr>
        <p:spPr bwMode="auto">
          <a:xfrm>
            <a:off x="3048000" y="3962400"/>
            <a:ext cx="533400" cy="381000"/>
          </a:xfrm>
          <a:prstGeom prst="line">
            <a:avLst/>
          </a:prstGeom>
          <a:noFill/>
          <a:ln w="9525">
            <a:solidFill>
              <a:schemeClr val="tx1"/>
            </a:solidFill>
            <a:round/>
            <a:headEnd/>
            <a:tailEnd/>
          </a:ln>
          <a:extLst>
            <a:ext uri="{909E8E84-426E-40dd-AFC4-6F175D3DCCD1}">
              <a14:hiddenFill xmlns:a14="http://schemas.microsoft.com/office/drawing/2010/main" xmlns="">
                <a:noFill/>
              </a14:hiddenFill>
            </a:ext>
          </a:extLst>
        </p:spPr>
        <p:txBody>
          <a:bodyPr/>
          <a:lstStyle/>
          <a:p>
            <a:endParaRPr lang="en-US"/>
          </a:p>
        </p:txBody>
      </p:sp>
      <p:sp>
        <p:nvSpPr>
          <p:cNvPr id="25610" name="Text Box 15"/>
          <p:cNvSpPr txBox="1">
            <a:spLocks noChangeArrowheads="1"/>
          </p:cNvSpPr>
          <p:nvPr/>
        </p:nvSpPr>
        <p:spPr bwMode="auto">
          <a:xfrm>
            <a:off x="2514600" y="3429000"/>
            <a:ext cx="990600" cy="4572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spcBef>
                <a:spcPct val="50000"/>
              </a:spcBef>
            </a:pPr>
            <a:r>
              <a:rPr lang="en-US" altLang="en-US"/>
              <a:t>ISP</a:t>
            </a:r>
          </a:p>
        </p:txBody>
      </p:sp>
      <p:sp>
        <p:nvSpPr>
          <p:cNvPr id="25611" name="Line 16"/>
          <p:cNvSpPr>
            <a:spLocks noChangeShapeType="1"/>
          </p:cNvSpPr>
          <p:nvPr/>
        </p:nvSpPr>
        <p:spPr bwMode="auto">
          <a:xfrm>
            <a:off x="3200400" y="3657600"/>
            <a:ext cx="914400" cy="0"/>
          </a:xfrm>
          <a:prstGeom prst="line">
            <a:avLst/>
          </a:prstGeom>
          <a:noFill/>
          <a:ln w="9525">
            <a:solidFill>
              <a:schemeClr val="tx1"/>
            </a:solidFill>
            <a:round/>
            <a:headEnd/>
            <a:tailEnd/>
          </a:ln>
          <a:extLst>
            <a:ext uri="{909E8E84-426E-40dd-AFC4-6F175D3DCCD1}">
              <a14:hiddenFill xmlns:a14="http://schemas.microsoft.com/office/drawing/2010/main" xmlns="">
                <a:noFill/>
              </a14:hiddenFill>
            </a:ext>
          </a:extLst>
        </p:spPr>
        <p:txBody>
          <a:bodyPr/>
          <a:lstStyle/>
          <a:p>
            <a:endParaRPr lang="en-US"/>
          </a:p>
        </p:txBody>
      </p:sp>
      <p:sp>
        <p:nvSpPr>
          <p:cNvPr id="25612" name="Line 17"/>
          <p:cNvSpPr>
            <a:spLocks noChangeShapeType="1"/>
          </p:cNvSpPr>
          <p:nvPr/>
        </p:nvSpPr>
        <p:spPr bwMode="auto">
          <a:xfrm flipH="1">
            <a:off x="6172200" y="2286000"/>
            <a:ext cx="838200" cy="609600"/>
          </a:xfrm>
          <a:prstGeom prst="line">
            <a:avLst/>
          </a:prstGeom>
          <a:noFill/>
          <a:ln w="9525">
            <a:solidFill>
              <a:schemeClr val="tx1"/>
            </a:solidFill>
            <a:round/>
            <a:headEnd/>
            <a:tailEnd/>
          </a:ln>
          <a:extLst>
            <a:ext uri="{909E8E84-426E-40dd-AFC4-6F175D3DCCD1}">
              <a14:hiddenFill xmlns:a14="http://schemas.microsoft.com/office/drawing/2010/main" xmlns="">
                <a:noFill/>
              </a14:hiddenFill>
            </a:ext>
          </a:extLst>
        </p:spPr>
        <p:txBody>
          <a:bodyPr/>
          <a:lstStyle/>
          <a:p>
            <a:endParaRPr lang="en-US"/>
          </a:p>
        </p:txBody>
      </p:sp>
      <p:sp>
        <p:nvSpPr>
          <p:cNvPr id="25613" name="Line 18"/>
          <p:cNvSpPr>
            <a:spLocks noChangeShapeType="1"/>
          </p:cNvSpPr>
          <p:nvPr/>
        </p:nvSpPr>
        <p:spPr bwMode="auto">
          <a:xfrm>
            <a:off x="5791200" y="4114800"/>
            <a:ext cx="1219200" cy="990600"/>
          </a:xfrm>
          <a:prstGeom prst="line">
            <a:avLst/>
          </a:prstGeom>
          <a:noFill/>
          <a:ln w="9525">
            <a:solidFill>
              <a:schemeClr val="tx1"/>
            </a:solidFill>
            <a:round/>
            <a:headEnd/>
            <a:tailEnd/>
          </a:ln>
          <a:extLst>
            <a:ext uri="{909E8E84-426E-40dd-AFC4-6F175D3DCCD1}">
              <a14:hiddenFill xmlns:a14="http://schemas.microsoft.com/office/drawing/2010/main" xmlns="">
                <a:noFill/>
              </a14:hiddenFill>
            </a:ext>
          </a:extLst>
        </p:spPr>
        <p:txBody>
          <a:bodyPr/>
          <a:lstStyle/>
          <a:p>
            <a:endParaRPr lang="en-US"/>
          </a:p>
        </p:txBody>
      </p:sp>
      <p:sp>
        <p:nvSpPr>
          <p:cNvPr id="25614" name="Text Box 19"/>
          <p:cNvSpPr txBox="1">
            <a:spLocks noChangeArrowheads="1"/>
          </p:cNvSpPr>
          <p:nvPr/>
        </p:nvSpPr>
        <p:spPr bwMode="auto">
          <a:xfrm>
            <a:off x="2625725" y="5715000"/>
            <a:ext cx="2438400" cy="3698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lgn="ctr">
              <a:spcBef>
                <a:spcPct val="50000"/>
              </a:spcBef>
            </a:pPr>
            <a:r>
              <a:rPr lang="en-US" altLang="en-US" sz="1800"/>
              <a:t>ISP</a:t>
            </a:r>
            <a:r>
              <a:rPr lang="ja-JP" altLang="en-US" sz="1800"/>
              <a:t>’</a:t>
            </a:r>
            <a:r>
              <a:rPr lang="en-US" altLang="ja-JP" sz="1800"/>
              <a:t>s DNS Resolver</a:t>
            </a:r>
            <a:endParaRPr lang="en-US" altLang="en-US" sz="1800"/>
          </a:p>
        </p:txBody>
      </p:sp>
      <p:sp>
        <p:nvSpPr>
          <p:cNvPr id="25615" name="Text Box 20"/>
          <p:cNvSpPr txBox="1">
            <a:spLocks noChangeArrowheads="1"/>
          </p:cNvSpPr>
          <p:nvPr/>
        </p:nvSpPr>
        <p:spPr bwMode="auto">
          <a:xfrm>
            <a:off x="6781800" y="3443288"/>
            <a:ext cx="2133600" cy="64611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spcBef>
                <a:spcPct val="50000"/>
              </a:spcBef>
            </a:pPr>
            <a:r>
              <a:rPr lang="en-US" altLang="en-US" sz="1800"/>
              <a:t>NS Server for edu (192.41.162.30)</a:t>
            </a:r>
          </a:p>
        </p:txBody>
      </p:sp>
      <p:sp>
        <p:nvSpPr>
          <p:cNvPr id="25616" name="Text Box 21"/>
          <p:cNvSpPr txBox="1">
            <a:spLocks noChangeArrowheads="1"/>
          </p:cNvSpPr>
          <p:nvPr/>
        </p:nvSpPr>
        <p:spPr bwMode="auto">
          <a:xfrm>
            <a:off x="6477000" y="5768975"/>
            <a:ext cx="2438400" cy="6461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spcBef>
                <a:spcPct val="50000"/>
              </a:spcBef>
            </a:pPr>
            <a:r>
              <a:rPr lang="en-US" altLang="en-US" sz="1800"/>
              <a:t>NS Server for usf.edu (131.247.100.1)</a:t>
            </a:r>
          </a:p>
        </p:txBody>
      </p:sp>
      <p:sp>
        <p:nvSpPr>
          <p:cNvPr id="11286" name="Text Box 22"/>
          <p:cNvSpPr txBox="1">
            <a:spLocks noChangeArrowheads="1"/>
          </p:cNvSpPr>
          <p:nvPr/>
        </p:nvSpPr>
        <p:spPr bwMode="auto">
          <a:xfrm>
            <a:off x="685800" y="4572000"/>
            <a:ext cx="2209800" cy="9159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lgn="ctr">
              <a:spcBef>
                <a:spcPct val="50000"/>
              </a:spcBef>
            </a:pPr>
            <a:r>
              <a:rPr lang="en-US" altLang="en-US" sz="1800" b="1"/>
              <a:t>What is the IP address of www.usf.edu?</a:t>
            </a:r>
          </a:p>
        </p:txBody>
      </p:sp>
      <p:sp>
        <p:nvSpPr>
          <p:cNvPr id="11287" name="Line 23"/>
          <p:cNvSpPr>
            <a:spLocks noChangeShapeType="1"/>
          </p:cNvSpPr>
          <p:nvPr/>
        </p:nvSpPr>
        <p:spPr bwMode="auto">
          <a:xfrm>
            <a:off x="2133600" y="4343400"/>
            <a:ext cx="1371600" cy="68580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11288" name="Line 24"/>
          <p:cNvSpPr>
            <a:spLocks noChangeShapeType="1"/>
          </p:cNvSpPr>
          <p:nvPr/>
        </p:nvSpPr>
        <p:spPr bwMode="auto">
          <a:xfrm flipV="1">
            <a:off x="4114800" y="2514600"/>
            <a:ext cx="2895600" cy="220980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11289" name="Line 25"/>
          <p:cNvSpPr>
            <a:spLocks noChangeShapeType="1"/>
          </p:cNvSpPr>
          <p:nvPr/>
        </p:nvSpPr>
        <p:spPr bwMode="auto">
          <a:xfrm flipH="1">
            <a:off x="4114800" y="2971800"/>
            <a:ext cx="2895600" cy="220980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11290" name="Text Box 26"/>
          <p:cNvSpPr txBox="1">
            <a:spLocks noChangeArrowheads="1"/>
          </p:cNvSpPr>
          <p:nvPr/>
        </p:nvSpPr>
        <p:spPr bwMode="auto">
          <a:xfrm rot="-2159895">
            <a:off x="4343400" y="2740025"/>
            <a:ext cx="1905000" cy="9223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lgn="ctr">
              <a:spcBef>
                <a:spcPct val="50000"/>
              </a:spcBef>
            </a:pPr>
            <a:r>
              <a:rPr lang="en-US" altLang="en-US" sz="1800" b="1"/>
              <a:t>What is the IP address of www.usf.edu?</a:t>
            </a:r>
          </a:p>
        </p:txBody>
      </p:sp>
      <p:sp>
        <p:nvSpPr>
          <p:cNvPr id="11291" name="Rectangle 27"/>
          <p:cNvSpPr>
            <a:spLocks noChangeArrowheads="1"/>
          </p:cNvSpPr>
          <p:nvPr/>
        </p:nvSpPr>
        <p:spPr bwMode="auto">
          <a:xfrm rot="-2282823">
            <a:off x="4497388" y="4083050"/>
            <a:ext cx="2493962" cy="3683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r>
              <a:rPr lang="en-US" altLang="en-US" sz="1800" b="1"/>
              <a:t>Go ask 131.247.100.1</a:t>
            </a:r>
          </a:p>
        </p:txBody>
      </p:sp>
      <p:sp>
        <p:nvSpPr>
          <p:cNvPr id="11293" name="Line 29"/>
          <p:cNvSpPr>
            <a:spLocks noChangeShapeType="1"/>
          </p:cNvSpPr>
          <p:nvPr/>
        </p:nvSpPr>
        <p:spPr bwMode="auto">
          <a:xfrm>
            <a:off x="4114800" y="4724400"/>
            <a:ext cx="2895600" cy="0"/>
          </a:xfrm>
          <a:prstGeom prst="line">
            <a:avLst/>
          </a:prstGeom>
          <a:noFill/>
          <a:ln w="19050">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11294" name="Text Box 30"/>
          <p:cNvSpPr txBox="1">
            <a:spLocks noChangeArrowheads="1"/>
          </p:cNvSpPr>
          <p:nvPr/>
        </p:nvSpPr>
        <p:spPr bwMode="auto">
          <a:xfrm>
            <a:off x="4495800" y="3781425"/>
            <a:ext cx="2209800" cy="91598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lgn="ctr">
              <a:spcBef>
                <a:spcPct val="50000"/>
              </a:spcBef>
            </a:pPr>
            <a:r>
              <a:rPr lang="en-US" altLang="en-US" sz="1800" b="1"/>
              <a:t>What is the IP address of www.usf.edu?</a:t>
            </a:r>
          </a:p>
        </p:txBody>
      </p:sp>
      <p:sp>
        <p:nvSpPr>
          <p:cNvPr id="11295" name="Line 31"/>
          <p:cNvSpPr>
            <a:spLocks noChangeShapeType="1"/>
          </p:cNvSpPr>
          <p:nvPr/>
        </p:nvSpPr>
        <p:spPr bwMode="auto">
          <a:xfrm flipH="1">
            <a:off x="4114800" y="5105400"/>
            <a:ext cx="2895600" cy="0"/>
          </a:xfrm>
          <a:prstGeom prst="line">
            <a:avLst/>
          </a:prstGeom>
          <a:noFill/>
          <a:ln w="19050">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11296" name="Rectangle 32"/>
          <p:cNvSpPr>
            <a:spLocks noChangeArrowheads="1"/>
          </p:cNvSpPr>
          <p:nvPr/>
        </p:nvSpPr>
        <p:spPr bwMode="auto">
          <a:xfrm>
            <a:off x="4800600" y="5119688"/>
            <a:ext cx="1917700" cy="3698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r>
              <a:rPr lang="en-US" altLang="en-US" sz="1800" b="1"/>
              <a:t>131.247.182.171</a:t>
            </a:r>
          </a:p>
        </p:txBody>
      </p:sp>
      <p:sp>
        <p:nvSpPr>
          <p:cNvPr id="25627" name="computr4"/>
          <p:cNvSpPr>
            <a:spLocks noEditPoints="1" noChangeArrowheads="1"/>
          </p:cNvSpPr>
          <p:nvPr/>
        </p:nvSpPr>
        <p:spPr bwMode="auto">
          <a:xfrm>
            <a:off x="7010400" y="76200"/>
            <a:ext cx="533400" cy="1371600"/>
          </a:xfrm>
          <a:custGeom>
            <a:avLst/>
            <a:gdLst>
              <a:gd name="T0" fmla="*/ 2147483647 w 21600"/>
              <a:gd name="T1" fmla="*/ 0 h 21600"/>
              <a:gd name="T2" fmla="*/ 2147483647 w 21600"/>
              <a:gd name="T3" fmla="*/ 2147483647 h 21600"/>
              <a:gd name="T4" fmla="*/ 2147483647 w 21600"/>
              <a:gd name="T5" fmla="*/ 2147483647 h 21600"/>
              <a:gd name="T6" fmla="*/ 0 w 21600"/>
              <a:gd name="T7" fmla="*/ 2147483647 h 21600"/>
              <a:gd name="T8" fmla="*/ 0 60000 65536"/>
              <a:gd name="T9" fmla="*/ 0 60000 65536"/>
              <a:gd name="T10" fmla="*/ 0 60000 65536"/>
              <a:gd name="T11" fmla="*/ 0 60000 65536"/>
              <a:gd name="T12" fmla="*/ 3509 w 21600"/>
              <a:gd name="T13" fmla="*/ 2414 h 21600"/>
              <a:gd name="T14" fmla="*/ 18090 w 21600"/>
              <a:gd name="T15" fmla="*/ 11028 h 21600"/>
            </a:gdLst>
            <a:ahLst/>
            <a:cxnLst>
              <a:cxn ang="T8">
                <a:pos x="T0" y="T1"/>
              </a:cxn>
              <a:cxn ang="T9">
                <a:pos x="T2" y="T3"/>
              </a:cxn>
              <a:cxn ang="T10">
                <a:pos x="T4" y="T5"/>
              </a:cxn>
              <a:cxn ang="T11">
                <a:pos x="T6" y="T7"/>
              </a:cxn>
            </a:cxnLst>
            <a:rect l="T12" t="T13" r="T14" b="T15"/>
            <a:pathLst>
              <a:path w="21600" h="21600" extrusionOk="0">
                <a:moveTo>
                  <a:pt x="10800" y="21600"/>
                </a:moveTo>
                <a:lnTo>
                  <a:pt x="19872" y="21600"/>
                </a:lnTo>
                <a:lnTo>
                  <a:pt x="19872" y="19623"/>
                </a:lnTo>
                <a:lnTo>
                  <a:pt x="21600" y="19623"/>
                </a:lnTo>
                <a:lnTo>
                  <a:pt x="21600" y="11104"/>
                </a:lnTo>
                <a:lnTo>
                  <a:pt x="21600" y="1217"/>
                </a:lnTo>
                <a:lnTo>
                  <a:pt x="21600" y="913"/>
                </a:lnTo>
                <a:lnTo>
                  <a:pt x="21384" y="761"/>
                </a:lnTo>
                <a:lnTo>
                  <a:pt x="21168" y="456"/>
                </a:lnTo>
                <a:lnTo>
                  <a:pt x="20952" y="304"/>
                </a:lnTo>
                <a:lnTo>
                  <a:pt x="20736" y="152"/>
                </a:lnTo>
                <a:lnTo>
                  <a:pt x="20520" y="0"/>
                </a:lnTo>
                <a:lnTo>
                  <a:pt x="19872" y="0"/>
                </a:lnTo>
                <a:lnTo>
                  <a:pt x="19440" y="0"/>
                </a:lnTo>
                <a:lnTo>
                  <a:pt x="10800" y="0"/>
                </a:lnTo>
                <a:lnTo>
                  <a:pt x="1944" y="0"/>
                </a:lnTo>
                <a:lnTo>
                  <a:pt x="1512" y="0"/>
                </a:lnTo>
                <a:lnTo>
                  <a:pt x="1080" y="0"/>
                </a:lnTo>
                <a:lnTo>
                  <a:pt x="648" y="152"/>
                </a:lnTo>
                <a:lnTo>
                  <a:pt x="432" y="304"/>
                </a:lnTo>
                <a:lnTo>
                  <a:pt x="216" y="456"/>
                </a:lnTo>
                <a:lnTo>
                  <a:pt x="0" y="761"/>
                </a:lnTo>
                <a:lnTo>
                  <a:pt x="0" y="913"/>
                </a:lnTo>
                <a:lnTo>
                  <a:pt x="0" y="1217"/>
                </a:lnTo>
                <a:lnTo>
                  <a:pt x="0" y="11104"/>
                </a:lnTo>
                <a:lnTo>
                  <a:pt x="0" y="19623"/>
                </a:lnTo>
                <a:lnTo>
                  <a:pt x="1728" y="19623"/>
                </a:lnTo>
                <a:lnTo>
                  <a:pt x="1728" y="21600"/>
                </a:lnTo>
                <a:lnTo>
                  <a:pt x="10800" y="21600"/>
                </a:lnTo>
                <a:close/>
              </a:path>
              <a:path w="21600" h="21600" extrusionOk="0">
                <a:moveTo>
                  <a:pt x="17496" y="11256"/>
                </a:moveTo>
                <a:lnTo>
                  <a:pt x="17712" y="11256"/>
                </a:lnTo>
                <a:lnTo>
                  <a:pt x="17928" y="11256"/>
                </a:lnTo>
                <a:lnTo>
                  <a:pt x="17928" y="11104"/>
                </a:lnTo>
                <a:lnTo>
                  <a:pt x="18144" y="11104"/>
                </a:lnTo>
                <a:lnTo>
                  <a:pt x="18144" y="10952"/>
                </a:lnTo>
                <a:lnTo>
                  <a:pt x="18144" y="10800"/>
                </a:lnTo>
                <a:lnTo>
                  <a:pt x="18144" y="2586"/>
                </a:lnTo>
                <a:lnTo>
                  <a:pt x="18144" y="2434"/>
                </a:lnTo>
                <a:lnTo>
                  <a:pt x="18144" y="2282"/>
                </a:lnTo>
                <a:lnTo>
                  <a:pt x="17928" y="2130"/>
                </a:lnTo>
                <a:lnTo>
                  <a:pt x="17712" y="1977"/>
                </a:lnTo>
                <a:lnTo>
                  <a:pt x="17496" y="1977"/>
                </a:lnTo>
                <a:lnTo>
                  <a:pt x="3888" y="1977"/>
                </a:lnTo>
                <a:lnTo>
                  <a:pt x="3672" y="1977"/>
                </a:lnTo>
                <a:lnTo>
                  <a:pt x="3456" y="1977"/>
                </a:lnTo>
                <a:lnTo>
                  <a:pt x="3456" y="2130"/>
                </a:lnTo>
                <a:lnTo>
                  <a:pt x="3240" y="2130"/>
                </a:lnTo>
                <a:lnTo>
                  <a:pt x="3240" y="2282"/>
                </a:lnTo>
                <a:lnTo>
                  <a:pt x="3024" y="2282"/>
                </a:lnTo>
                <a:lnTo>
                  <a:pt x="3024" y="2434"/>
                </a:lnTo>
                <a:lnTo>
                  <a:pt x="3024" y="2586"/>
                </a:lnTo>
                <a:lnTo>
                  <a:pt x="3024" y="10800"/>
                </a:lnTo>
                <a:lnTo>
                  <a:pt x="3024" y="10952"/>
                </a:lnTo>
                <a:lnTo>
                  <a:pt x="3240" y="11104"/>
                </a:lnTo>
                <a:lnTo>
                  <a:pt x="3456" y="11256"/>
                </a:lnTo>
                <a:lnTo>
                  <a:pt x="3672" y="11256"/>
                </a:lnTo>
                <a:lnTo>
                  <a:pt x="3888" y="11256"/>
                </a:lnTo>
                <a:lnTo>
                  <a:pt x="17496" y="11256"/>
                </a:lnTo>
                <a:moveTo>
                  <a:pt x="2808" y="19623"/>
                </a:moveTo>
                <a:lnTo>
                  <a:pt x="2808" y="19927"/>
                </a:lnTo>
                <a:lnTo>
                  <a:pt x="2808" y="21144"/>
                </a:lnTo>
                <a:lnTo>
                  <a:pt x="2808" y="21600"/>
                </a:lnTo>
                <a:lnTo>
                  <a:pt x="2808" y="19623"/>
                </a:lnTo>
                <a:moveTo>
                  <a:pt x="4104" y="19623"/>
                </a:moveTo>
                <a:lnTo>
                  <a:pt x="4104" y="19927"/>
                </a:lnTo>
                <a:lnTo>
                  <a:pt x="4104" y="21144"/>
                </a:lnTo>
                <a:lnTo>
                  <a:pt x="4104" y="21600"/>
                </a:lnTo>
                <a:lnTo>
                  <a:pt x="4104" y="19623"/>
                </a:lnTo>
                <a:moveTo>
                  <a:pt x="5184" y="19623"/>
                </a:moveTo>
                <a:lnTo>
                  <a:pt x="5184" y="19927"/>
                </a:lnTo>
                <a:lnTo>
                  <a:pt x="5184" y="21144"/>
                </a:lnTo>
                <a:lnTo>
                  <a:pt x="5184" y="21600"/>
                </a:lnTo>
                <a:lnTo>
                  <a:pt x="5184" y="19623"/>
                </a:lnTo>
                <a:moveTo>
                  <a:pt x="6480" y="19623"/>
                </a:moveTo>
                <a:lnTo>
                  <a:pt x="6480" y="19927"/>
                </a:lnTo>
                <a:lnTo>
                  <a:pt x="6480" y="21144"/>
                </a:lnTo>
                <a:lnTo>
                  <a:pt x="6480" y="21600"/>
                </a:lnTo>
                <a:lnTo>
                  <a:pt x="6480" y="19623"/>
                </a:lnTo>
                <a:moveTo>
                  <a:pt x="7560" y="19623"/>
                </a:moveTo>
                <a:lnTo>
                  <a:pt x="7560" y="19927"/>
                </a:lnTo>
                <a:lnTo>
                  <a:pt x="7560" y="21144"/>
                </a:lnTo>
                <a:lnTo>
                  <a:pt x="7560" y="21600"/>
                </a:lnTo>
                <a:lnTo>
                  <a:pt x="7560" y="19623"/>
                </a:lnTo>
                <a:moveTo>
                  <a:pt x="8856" y="19623"/>
                </a:moveTo>
                <a:lnTo>
                  <a:pt x="8856" y="19927"/>
                </a:lnTo>
                <a:lnTo>
                  <a:pt x="8856" y="21144"/>
                </a:lnTo>
                <a:lnTo>
                  <a:pt x="8856" y="21600"/>
                </a:lnTo>
                <a:lnTo>
                  <a:pt x="8856" y="19623"/>
                </a:lnTo>
                <a:moveTo>
                  <a:pt x="10152" y="19623"/>
                </a:moveTo>
                <a:lnTo>
                  <a:pt x="10152" y="19927"/>
                </a:lnTo>
                <a:lnTo>
                  <a:pt x="10152" y="21144"/>
                </a:lnTo>
                <a:lnTo>
                  <a:pt x="10152" y="21600"/>
                </a:lnTo>
                <a:lnTo>
                  <a:pt x="10152" y="19623"/>
                </a:lnTo>
                <a:moveTo>
                  <a:pt x="11232" y="19623"/>
                </a:moveTo>
                <a:lnTo>
                  <a:pt x="11232" y="19927"/>
                </a:lnTo>
                <a:lnTo>
                  <a:pt x="11232" y="21144"/>
                </a:lnTo>
                <a:lnTo>
                  <a:pt x="11232" y="21600"/>
                </a:lnTo>
                <a:lnTo>
                  <a:pt x="11232" y="19623"/>
                </a:lnTo>
                <a:moveTo>
                  <a:pt x="12528" y="19623"/>
                </a:moveTo>
                <a:lnTo>
                  <a:pt x="12528" y="19927"/>
                </a:lnTo>
                <a:lnTo>
                  <a:pt x="12528" y="21144"/>
                </a:lnTo>
                <a:lnTo>
                  <a:pt x="12528" y="21600"/>
                </a:lnTo>
                <a:lnTo>
                  <a:pt x="12528" y="19623"/>
                </a:lnTo>
                <a:moveTo>
                  <a:pt x="13608" y="19623"/>
                </a:moveTo>
                <a:lnTo>
                  <a:pt x="13608" y="19927"/>
                </a:lnTo>
                <a:lnTo>
                  <a:pt x="13608" y="21144"/>
                </a:lnTo>
                <a:lnTo>
                  <a:pt x="13608" y="21600"/>
                </a:lnTo>
                <a:lnTo>
                  <a:pt x="13608" y="19623"/>
                </a:lnTo>
                <a:moveTo>
                  <a:pt x="14904" y="19623"/>
                </a:moveTo>
                <a:lnTo>
                  <a:pt x="14904" y="19927"/>
                </a:lnTo>
                <a:lnTo>
                  <a:pt x="14904" y="21144"/>
                </a:lnTo>
                <a:lnTo>
                  <a:pt x="14904" y="21600"/>
                </a:lnTo>
                <a:lnTo>
                  <a:pt x="14904" y="19623"/>
                </a:lnTo>
                <a:moveTo>
                  <a:pt x="16200" y="19623"/>
                </a:moveTo>
                <a:lnTo>
                  <a:pt x="16200" y="19927"/>
                </a:lnTo>
                <a:lnTo>
                  <a:pt x="16200" y="21144"/>
                </a:lnTo>
                <a:lnTo>
                  <a:pt x="16200" y="21600"/>
                </a:lnTo>
                <a:lnTo>
                  <a:pt x="16200" y="19623"/>
                </a:lnTo>
                <a:moveTo>
                  <a:pt x="17280" y="19623"/>
                </a:moveTo>
                <a:lnTo>
                  <a:pt x="17280" y="19927"/>
                </a:lnTo>
                <a:lnTo>
                  <a:pt x="17280" y="21144"/>
                </a:lnTo>
                <a:lnTo>
                  <a:pt x="17280" y="21600"/>
                </a:lnTo>
                <a:lnTo>
                  <a:pt x="17280" y="19623"/>
                </a:lnTo>
                <a:moveTo>
                  <a:pt x="18576" y="19623"/>
                </a:moveTo>
                <a:lnTo>
                  <a:pt x="18576" y="19927"/>
                </a:lnTo>
                <a:lnTo>
                  <a:pt x="18576" y="21144"/>
                </a:lnTo>
                <a:lnTo>
                  <a:pt x="18576" y="21600"/>
                </a:lnTo>
                <a:lnTo>
                  <a:pt x="18576" y="19623"/>
                </a:lnTo>
                <a:moveTo>
                  <a:pt x="19872" y="19623"/>
                </a:moveTo>
                <a:lnTo>
                  <a:pt x="16848" y="19623"/>
                </a:lnTo>
                <a:lnTo>
                  <a:pt x="5400" y="19623"/>
                </a:lnTo>
                <a:lnTo>
                  <a:pt x="1728" y="19623"/>
                </a:lnTo>
                <a:lnTo>
                  <a:pt x="19872" y="19623"/>
                </a:lnTo>
                <a:moveTo>
                  <a:pt x="12096" y="14146"/>
                </a:moveTo>
                <a:lnTo>
                  <a:pt x="12096" y="13386"/>
                </a:lnTo>
                <a:lnTo>
                  <a:pt x="19224" y="13386"/>
                </a:lnTo>
                <a:lnTo>
                  <a:pt x="19224" y="14146"/>
                </a:lnTo>
                <a:lnTo>
                  <a:pt x="12096" y="14146"/>
                </a:lnTo>
              </a:path>
            </a:pathLst>
          </a:custGeom>
          <a:solidFill>
            <a:srgbClr val="FFFFCC"/>
          </a:solidFill>
          <a:ln w="9525">
            <a:solidFill>
              <a:srgbClr val="000000"/>
            </a:solidFill>
            <a:miter lim="800000"/>
            <a:headEnd/>
            <a:tailEnd/>
          </a:ln>
        </p:spPr>
        <p:txBody>
          <a:bodyPr/>
          <a:lstStyle/>
          <a:p>
            <a:endParaRPr lang="en-US"/>
          </a:p>
        </p:txBody>
      </p:sp>
      <p:sp>
        <p:nvSpPr>
          <p:cNvPr id="25628" name="Text Box 20"/>
          <p:cNvSpPr txBox="1">
            <a:spLocks noChangeArrowheads="1"/>
          </p:cNvSpPr>
          <p:nvPr/>
        </p:nvSpPr>
        <p:spPr bwMode="auto">
          <a:xfrm>
            <a:off x="6858000" y="1447800"/>
            <a:ext cx="2133600" cy="3667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spcBef>
                <a:spcPct val="50000"/>
              </a:spcBef>
            </a:pPr>
            <a:r>
              <a:rPr lang="en-US" altLang="en-US" sz="1800"/>
              <a:t>root Server</a:t>
            </a:r>
          </a:p>
        </p:txBody>
      </p:sp>
      <p:sp>
        <p:nvSpPr>
          <p:cNvPr id="31" name="Text Box 26"/>
          <p:cNvSpPr txBox="1">
            <a:spLocks noChangeArrowheads="1"/>
          </p:cNvSpPr>
          <p:nvPr/>
        </p:nvSpPr>
        <p:spPr bwMode="auto">
          <a:xfrm rot="-3469403">
            <a:off x="4474369" y="1353344"/>
            <a:ext cx="1905000" cy="9223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algn="ctr">
              <a:spcBef>
                <a:spcPct val="50000"/>
              </a:spcBef>
            </a:pPr>
            <a:r>
              <a:rPr lang="en-US" altLang="en-US" sz="1800" b="1"/>
              <a:t>What is the IP address of www.usf.edu?</a:t>
            </a:r>
          </a:p>
        </p:txBody>
      </p:sp>
      <p:sp>
        <p:nvSpPr>
          <p:cNvPr id="32" name="Line 24"/>
          <p:cNvSpPr>
            <a:spLocks noChangeShapeType="1"/>
          </p:cNvSpPr>
          <p:nvPr/>
        </p:nvSpPr>
        <p:spPr bwMode="auto">
          <a:xfrm flipV="1">
            <a:off x="4191000" y="381000"/>
            <a:ext cx="2743200" cy="426720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33" name="Line 25"/>
          <p:cNvSpPr>
            <a:spLocks noChangeShapeType="1"/>
          </p:cNvSpPr>
          <p:nvPr/>
        </p:nvSpPr>
        <p:spPr bwMode="auto">
          <a:xfrm flipH="1">
            <a:off x="4191000" y="838200"/>
            <a:ext cx="2819400" cy="4267200"/>
          </a:xfrm>
          <a:prstGeom prst="line">
            <a:avLst/>
          </a:prstGeom>
          <a:noFill/>
          <a:ln w="9525">
            <a:solidFill>
              <a:schemeClr val="tx1"/>
            </a:solidFill>
            <a:round/>
            <a:headEnd/>
            <a:tailEnd type="triangle" w="med" len="med"/>
          </a:ln>
          <a:extLst>
            <a:ext uri="{909E8E84-426E-40dd-AFC4-6F175D3DCCD1}">
              <a14:hiddenFill xmlns:a14="http://schemas.microsoft.com/office/drawing/2010/main" xmlns="">
                <a:noFill/>
              </a14:hiddenFill>
            </a:ext>
          </a:extLst>
        </p:spPr>
        <p:txBody>
          <a:bodyPr/>
          <a:lstStyle/>
          <a:p>
            <a:endParaRPr lang="en-US"/>
          </a:p>
        </p:txBody>
      </p:sp>
      <p:sp>
        <p:nvSpPr>
          <p:cNvPr id="34" name="Rectangle 27"/>
          <p:cNvSpPr>
            <a:spLocks noChangeArrowheads="1"/>
          </p:cNvSpPr>
          <p:nvPr/>
        </p:nvSpPr>
        <p:spPr bwMode="auto">
          <a:xfrm rot="-3444213">
            <a:off x="4914900" y="2252663"/>
            <a:ext cx="2493963" cy="3698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r>
              <a:rPr lang="en-US" altLang="en-US" sz="1800" b="1"/>
              <a:t>Go ask 192.41.162.30</a:t>
            </a:r>
          </a:p>
        </p:txBody>
      </p:sp>
      <p:sp>
        <p:nvSpPr>
          <p:cNvPr id="25633" name="Slide Number Placeholder 34"/>
          <p:cNvSpPr>
            <a:spLocks noGrp="1"/>
          </p:cNvSpPr>
          <p:nvPr>
            <p:ph type="sldNum" sz="quarter" idx="12"/>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fld id="{0DD48864-1318-CD49-95EA-B9EE1529D883}" type="slidenum">
              <a:rPr lang="en-US" altLang="en-US" sz="1400"/>
              <a:pPr/>
              <a:t>35</a:t>
            </a:fld>
            <a:endParaRPr lang="en-US" altLang="en-US" sz="1400"/>
          </a:p>
        </p:txBody>
      </p:sp>
    </p:spTree>
    <p:extLst>
      <p:ext uri="{BB962C8B-B14F-4D97-AF65-F5344CB8AC3E}">
        <p14:creationId xmlns:p14="http://schemas.microsoft.com/office/powerpoint/2010/main" val="1642011205"/>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28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286"/>
                                        </p:tgtEl>
                                        <p:attrNameLst>
                                          <p:attrName>style.visibility</p:attrName>
                                        </p:attrNameLst>
                                      </p:cBhvr>
                                      <p:to>
                                        <p:strVal val="visible"/>
                                      </p:to>
                                    </p:set>
                                  </p:childTnLst>
                                </p:cTn>
                              </p:par>
                            </p:childTnLst>
                          </p:cTn>
                        </p:par>
                      </p:childTnLst>
                    </p:cTn>
                  </p:par>
                  <p:par>
                    <p:cTn id="9" fill="hold" nodeType="clickPar">
                      <p:stCondLst>
                        <p:cond delay="indefinite"/>
                      </p:stCondLst>
                      <p:childTnLst>
                        <p:par>
                          <p:cTn id="10" fill="hold" nodeType="withGroup">
                            <p:stCondLst>
                              <p:cond delay="0"/>
                            </p:stCondLst>
                            <p:childTnLst>
                              <p:par>
                                <p:cTn id="11" presetID="22" presetClass="entr" presetSubtype="4" fill="hold" grpId="0" nodeType="click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wipe(down)">
                                      <p:cBhvr>
                                        <p:cTn id="13" dur="500"/>
                                        <p:tgtEl>
                                          <p:spTgt spid="32"/>
                                        </p:tgtEl>
                                      </p:cBhvr>
                                    </p:animEffect>
                                  </p:childTnLst>
                                </p:cTn>
                              </p:par>
                            </p:childTnLst>
                          </p:cTn>
                        </p:par>
                        <p:par>
                          <p:cTn id="14" fill="hold" nodeType="afterGroup">
                            <p:stCondLst>
                              <p:cond delay="500"/>
                            </p:stCondLst>
                            <p:childTnLst>
                              <p:par>
                                <p:cTn id="15" presetID="1" presetClass="entr" presetSubtype="0" fill="hold" grpId="0" nodeType="afterEffect">
                                  <p:stCondLst>
                                    <p:cond delay="0"/>
                                  </p:stCondLst>
                                  <p:childTnLst>
                                    <p:set>
                                      <p:cBhvr>
                                        <p:cTn id="16" dur="1" fill="hold">
                                          <p:stCondLst>
                                            <p:cond delay="0"/>
                                          </p:stCondLst>
                                        </p:cTn>
                                        <p:tgtEl>
                                          <p:spTgt spid="31"/>
                                        </p:tgtEl>
                                        <p:attrNameLst>
                                          <p:attrName>style.visibility</p:attrName>
                                        </p:attrNameLst>
                                      </p:cBhvr>
                                      <p:to>
                                        <p:strVal val="visible"/>
                                      </p:to>
                                    </p:set>
                                  </p:childTnLst>
                                </p:cTn>
                              </p:par>
                            </p:childTnLst>
                          </p:cTn>
                        </p:par>
                      </p:childTnLst>
                    </p:cTn>
                  </p:par>
                  <p:par>
                    <p:cTn id="17" fill="hold" nodeType="clickPar">
                      <p:stCondLst>
                        <p:cond delay="indefinite"/>
                      </p:stCondLst>
                      <p:childTnLst>
                        <p:par>
                          <p:cTn id="18" fill="hold" nodeType="withGroup">
                            <p:stCondLst>
                              <p:cond delay="0"/>
                            </p:stCondLst>
                            <p:childTnLst>
                              <p:par>
                                <p:cTn id="19" presetID="22" presetClass="entr" presetSubtype="1" fill="hold" grpId="0" nodeType="clickEffect">
                                  <p:stCondLst>
                                    <p:cond delay="0"/>
                                  </p:stCondLst>
                                  <p:childTnLst>
                                    <p:set>
                                      <p:cBhvr>
                                        <p:cTn id="20" dur="1" fill="hold">
                                          <p:stCondLst>
                                            <p:cond delay="0"/>
                                          </p:stCondLst>
                                        </p:cTn>
                                        <p:tgtEl>
                                          <p:spTgt spid="33"/>
                                        </p:tgtEl>
                                        <p:attrNameLst>
                                          <p:attrName>style.visibility</p:attrName>
                                        </p:attrNameLst>
                                      </p:cBhvr>
                                      <p:to>
                                        <p:strVal val="visible"/>
                                      </p:to>
                                    </p:set>
                                    <p:animEffect transition="in" filter="wipe(up)">
                                      <p:cBhvr>
                                        <p:cTn id="21" dur="500"/>
                                        <p:tgtEl>
                                          <p:spTgt spid="33"/>
                                        </p:tgtEl>
                                      </p:cBhvr>
                                    </p:animEffect>
                                  </p:childTnLst>
                                </p:cTn>
                              </p:par>
                            </p:childTnLst>
                          </p:cTn>
                        </p:par>
                        <p:par>
                          <p:cTn id="22" fill="hold" nodeType="afterGroup">
                            <p:stCondLst>
                              <p:cond delay="500"/>
                            </p:stCondLst>
                            <p:childTnLst>
                              <p:par>
                                <p:cTn id="23" presetID="1" presetClass="entr" presetSubtype="0" fill="hold" nodeType="afterEffect">
                                  <p:stCondLst>
                                    <p:cond delay="0"/>
                                  </p:stCondLst>
                                  <p:childTnLst>
                                    <p:set>
                                      <p:cBhvr>
                                        <p:cTn id="24" dur="1" fill="hold">
                                          <p:stCondLst>
                                            <p:cond delay="0"/>
                                          </p:stCondLst>
                                        </p:cTn>
                                        <p:tgtEl>
                                          <p:spTgt spid="34">
                                            <p:txEl>
                                              <p:pRg st="0" end="0"/>
                                            </p:txEl>
                                          </p:spTgt>
                                        </p:tgtEl>
                                        <p:attrNameLst>
                                          <p:attrName>style.visibility</p:attrName>
                                        </p:attrNameLst>
                                      </p:cBhvr>
                                      <p:to>
                                        <p:strVal val="visible"/>
                                      </p:to>
                                    </p:set>
                                  </p:childTnLst>
                                </p:cTn>
                              </p:par>
                            </p:childTnLst>
                          </p:cTn>
                        </p:par>
                      </p:childTnLst>
                    </p:cTn>
                  </p:par>
                  <p:par>
                    <p:cTn id="25" fill="hold" nodeType="clickPar">
                      <p:stCondLst>
                        <p:cond delay="indefinite"/>
                      </p:stCondLst>
                      <p:childTnLst>
                        <p:par>
                          <p:cTn id="26" fill="hold" nodeType="withGroup">
                            <p:stCondLst>
                              <p:cond delay="0"/>
                            </p:stCondLst>
                            <p:childTnLst>
                              <p:par>
                                <p:cTn id="27" presetID="1" presetClass="exit" presetSubtype="0" fill="hold" grpId="1" nodeType="clickEffect">
                                  <p:stCondLst>
                                    <p:cond delay="0"/>
                                  </p:stCondLst>
                                  <p:childTnLst>
                                    <p:set>
                                      <p:cBhvr>
                                        <p:cTn id="28" dur="1" fill="hold">
                                          <p:stCondLst>
                                            <p:cond delay="0"/>
                                          </p:stCondLst>
                                        </p:cTn>
                                        <p:tgtEl>
                                          <p:spTgt spid="31"/>
                                        </p:tgtEl>
                                        <p:attrNameLst>
                                          <p:attrName>style.visibility</p:attrName>
                                        </p:attrNameLst>
                                      </p:cBhvr>
                                      <p:to>
                                        <p:strVal val="hidden"/>
                                      </p:to>
                                    </p:set>
                                  </p:childTnLst>
                                </p:cTn>
                              </p:par>
                              <p:par>
                                <p:cTn id="29" presetID="1" presetClass="exit" presetSubtype="0" fill="hold" grpId="1" nodeType="withEffect">
                                  <p:stCondLst>
                                    <p:cond delay="0"/>
                                  </p:stCondLst>
                                  <p:childTnLst>
                                    <p:set>
                                      <p:cBhvr>
                                        <p:cTn id="30" dur="1" fill="hold">
                                          <p:stCondLst>
                                            <p:cond delay="0"/>
                                          </p:stCondLst>
                                        </p:cTn>
                                        <p:tgtEl>
                                          <p:spTgt spid="32"/>
                                        </p:tgtEl>
                                        <p:attrNameLst>
                                          <p:attrName>style.visibility</p:attrName>
                                        </p:attrNameLst>
                                      </p:cBhvr>
                                      <p:to>
                                        <p:strVal val="hidden"/>
                                      </p:to>
                                    </p:set>
                                  </p:childTnLst>
                                </p:cTn>
                              </p:par>
                              <p:par>
                                <p:cTn id="31" presetID="1" presetClass="exit" presetSubtype="0" fill="hold" grpId="0" nodeType="withEffect">
                                  <p:stCondLst>
                                    <p:cond delay="0"/>
                                  </p:stCondLst>
                                  <p:childTnLst>
                                    <p:set>
                                      <p:cBhvr>
                                        <p:cTn id="32" dur="1" fill="hold">
                                          <p:stCondLst>
                                            <p:cond delay="0"/>
                                          </p:stCondLst>
                                        </p:cTn>
                                        <p:tgtEl>
                                          <p:spTgt spid="34">
                                            <p:txEl>
                                              <p:pRg st="0" end="0"/>
                                            </p:txEl>
                                          </p:spTgt>
                                        </p:tgtEl>
                                        <p:attrNameLst>
                                          <p:attrName>style.visibility</p:attrName>
                                        </p:attrNameLst>
                                      </p:cBhvr>
                                      <p:to>
                                        <p:strVal val="hidden"/>
                                      </p:to>
                                    </p:set>
                                  </p:childTnLst>
                                </p:cTn>
                              </p:par>
                              <p:par>
                                <p:cTn id="33" presetID="1" presetClass="exit" presetSubtype="0" fill="hold" grpId="1" nodeType="withEffect">
                                  <p:stCondLst>
                                    <p:cond delay="0"/>
                                  </p:stCondLst>
                                  <p:childTnLst>
                                    <p:set>
                                      <p:cBhvr>
                                        <p:cTn id="34" dur="1" fill="hold">
                                          <p:stCondLst>
                                            <p:cond delay="0"/>
                                          </p:stCondLst>
                                        </p:cTn>
                                        <p:tgtEl>
                                          <p:spTgt spid="33"/>
                                        </p:tgtEl>
                                        <p:attrNameLst>
                                          <p:attrName>style.visibility</p:attrName>
                                        </p:attrNameLst>
                                      </p:cBhvr>
                                      <p:to>
                                        <p:strVal val="hidden"/>
                                      </p:to>
                                    </p:set>
                                  </p:childTnLst>
                                </p:cTn>
                              </p:par>
                            </p:childTnLst>
                          </p:cTn>
                        </p:par>
                        <p:par>
                          <p:cTn id="35" fill="hold" nodeType="afterGroup">
                            <p:stCondLst>
                              <p:cond delay="0"/>
                            </p:stCondLst>
                            <p:childTnLst>
                              <p:par>
                                <p:cTn id="36" presetID="22" presetClass="entr" presetSubtype="4" fill="hold" grpId="0" nodeType="afterEffect">
                                  <p:stCondLst>
                                    <p:cond delay="0"/>
                                  </p:stCondLst>
                                  <p:childTnLst>
                                    <p:set>
                                      <p:cBhvr>
                                        <p:cTn id="37" dur="1" fill="hold">
                                          <p:stCondLst>
                                            <p:cond delay="0"/>
                                          </p:stCondLst>
                                        </p:cTn>
                                        <p:tgtEl>
                                          <p:spTgt spid="11288"/>
                                        </p:tgtEl>
                                        <p:attrNameLst>
                                          <p:attrName>style.visibility</p:attrName>
                                        </p:attrNameLst>
                                      </p:cBhvr>
                                      <p:to>
                                        <p:strVal val="visible"/>
                                      </p:to>
                                    </p:set>
                                    <p:animEffect transition="in" filter="wipe(down)">
                                      <p:cBhvr>
                                        <p:cTn id="38" dur="500"/>
                                        <p:tgtEl>
                                          <p:spTgt spid="11288"/>
                                        </p:tgtEl>
                                      </p:cBhvr>
                                    </p:animEffect>
                                  </p:childTnLst>
                                </p:cTn>
                              </p:par>
                            </p:childTnLst>
                          </p:cTn>
                        </p:par>
                        <p:par>
                          <p:cTn id="39" fill="hold" nodeType="afterGroup">
                            <p:stCondLst>
                              <p:cond delay="500"/>
                            </p:stCondLst>
                            <p:childTnLst>
                              <p:par>
                                <p:cTn id="40" presetID="1" presetClass="entr" presetSubtype="0" fill="hold" grpId="0" nodeType="afterEffect">
                                  <p:stCondLst>
                                    <p:cond delay="0"/>
                                  </p:stCondLst>
                                  <p:childTnLst>
                                    <p:set>
                                      <p:cBhvr>
                                        <p:cTn id="41" dur="1" fill="hold">
                                          <p:stCondLst>
                                            <p:cond delay="0"/>
                                          </p:stCondLst>
                                        </p:cTn>
                                        <p:tgtEl>
                                          <p:spTgt spid="11290"/>
                                        </p:tgtEl>
                                        <p:attrNameLst>
                                          <p:attrName>style.visibility</p:attrName>
                                        </p:attrNameLst>
                                      </p:cBhvr>
                                      <p:to>
                                        <p:strVal val="visible"/>
                                      </p:to>
                                    </p:set>
                                  </p:childTnLst>
                                </p:cTn>
                              </p:par>
                            </p:childTnLst>
                          </p:cTn>
                        </p:par>
                      </p:childTnLst>
                    </p:cTn>
                  </p:par>
                  <p:par>
                    <p:cTn id="42" fill="hold" nodeType="clickPar">
                      <p:stCondLst>
                        <p:cond delay="indefinite"/>
                      </p:stCondLst>
                      <p:childTnLst>
                        <p:par>
                          <p:cTn id="43" fill="hold" nodeType="withGroup">
                            <p:stCondLst>
                              <p:cond delay="0"/>
                            </p:stCondLst>
                            <p:childTnLst>
                              <p:par>
                                <p:cTn id="44" presetID="22" presetClass="entr" presetSubtype="1" fill="hold" grpId="0" nodeType="clickEffect">
                                  <p:stCondLst>
                                    <p:cond delay="0"/>
                                  </p:stCondLst>
                                  <p:childTnLst>
                                    <p:set>
                                      <p:cBhvr>
                                        <p:cTn id="45" dur="1" fill="hold">
                                          <p:stCondLst>
                                            <p:cond delay="0"/>
                                          </p:stCondLst>
                                        </p:cTn>
                                        <p:tgtEl>
                                          <p:spTgt spid="11289"/>
                                        </p:tgtEl>
                                        <p:attrNameLst>
                                          <p:attrName>style.visibility</p:attrName>
                                        </p:attrNameLst>
                                      </p:cBhvr>
                                      <p:to>
                                        <p:strVal val="visible"/>
                                      </p:to>
                                    </p:set>
                                    <p:animEffect transition="in" filter="wipe(up)">
                                      <p:cBhvr>
                                        <p:cTn id="46" dur="500"/>
                                        <p:tgtEl>
                                          <p:spTgt spid="11289"/>
                                        </p:tgtEl>
                                      </p:cBhvr>
                                    </p:animEffect>
                                  </p:childTnLst>
                                </p:cTn>
                              </p:par>
                            </p:childTnLst>
                          </p:cTn>
                        </p:par>
                        <p:par>
                          <p:cTn id="47" fill="hold" nodeType="afterGroup">
                            <p:stCondLst>
                              <p:cond delay="500"/>
                            </p:stCondLst>
                            <p:childTnLst>
                              <p:par>
                                <p:cTn id="48" presetID="1" presetClass="entr" presetSubtype="0" fill="hold" nodeType="afterEffect">
                                  <p:stCondLst>
                                    <p:cond delay="0"/>
                                  </p:stCondLst>
                                  <p:childTnLst>
                                    <p:set>
                                      <p:cBhvr>
                                        <p:cTn id="49" dur="1" fill="hold">
                                          <p:stCondLst>
                                            <p:cond delay="0"/>
                                          </p:stCondLst>
                                        </p:cTn>
                                        <p:tgtEl>
                                          <p:spTgt spid="11291">
                                            <p:txEl>
                                              <p:pRg st="0" end="0"/>
                                            </p:txEl>
                                          </p:spTgt>
                                        </p:tgtEl>
                                        <p:attrNameLst>
                                          <p:attrName>style.visibility</p:attrName>
                                        </p:attrNameLst>
                                      </p:cBhvr>
                                      <p:to>
                                        <p:strVal val="visible"/>
                                      </p:to>
                                    </p:set>
                                  </p:childTnLst>
                                </p:cTn>
                              </p:par>
                            </p:childTnLst>
                          </p:cTn>
                        </p:par>
                      </p:childTnLst>
                    </p:cTn>
                  </p:par>
                  <p:par>
                    <p:cTn id="50" fill="hold" nodeType="clickPar">
                      <p:stCondLst>
                        <p:cond delay="indefinite"/>
                      </p:stCondLst>
                      <p:childTnLst>
                        <p:par>
                          <p:cTn id="51" fill="hold" nodeType="withGroup">
                            <p:stCondLst>
                              <p:cond delay="0"/>
                            </p:stCondLst>
                            <p:childTnLst>
                              <p:par>
                                <p:cTn id="52" presetID="1" presetClass="exit" presetSubtype="0" fill="hold" grpId="1" nodeType="clickEffect">
                                  <p:stCondLst>
                                    <p:cond delay="0"/>
                                  </p:stCondLst>
                                  <p:childTnLst>
                                    <p:set>
                                      <p:cBhvr>
                                        <p:cTn id="53" dur="1" fill="hold">
                                          <p:stCondLst>
                                            <p:cond delay="0"/>
                                          </p:stCondLst>
                                        </p:cTn>
                                        <p:tgtEl>
                                          <p:spTgt spid="11290"/>
                                        </p:tgtEl>
                                        <p:attrNameLst>
                                          <p:attrName>style.visibility</p:attrName>
                                        </p:attrNameLst>
                                      </p:cBhvr>
                                      <p:to>
                                        <p:strVal val="hidden"/>
                                      </p:to>
                                    </p:set>
                                  </p:childTnLst>
                                </p:cTn>
                              </p:par>
                              <p:par>
                                <p:cTn id="54" presetID="1" presetClass="exit" presetSubtype="0" fill="hold" grpId="1" nodeType="withEffect">
                                  <p:stCondLst>
                                    <p:cond delay="0"/>
                                  </p:stCondLst>
                                  <p:childTnLst>
                                    <p:set>
                                      <p:cBhvr>
                                        <p:cTn id="55" dur="1" fill="hold">
                                          <p:stCondLst>
                                            <p:cond delay="0"/>
                                          </p:stCondLst>
                                        </p:cTn>
                                        <p:tgtEl>
                                          <p:spTgt spid="11288"/>
                                        </p:tgtEl>
                                        <p:attrNameLst>
                                          <p:attrName>style.visibility</p:attrName>
                                        </p:attrNameLst>
                                      </p:cBhvr>
                                      <p:to>
                                        <p:strVal val="hidden"/>
                                      </p:to>
                                    </p:set>
                                  </p:childTnLst>
                                </p:cTn>
                              </p:par>
                              <p:par>
                                <p:cTn id="56" presetID="1" presetClass="exit" presetSubtype="0" fill="hold" grpId="1" nodeType="withEffect">
                                  <p:stCondLst>
                                    <p:cond delay="0"/>
                                  </p:stCondLst>
                                  <p:childTnLst>
                                    <p:set>
                                      <p:cBhvr>
                                        <p:cTn id="57" dur="1" fill="hold">
                                          <p:stCondLst>
                                            <p:cond delay="0"/>
                                          </p:stCondLst>
                                        </p:cTn>
                                        <p:tgtEl>
                                          <p:spTgt spid="11289"/>
                                        </p:tgtEl>
                                        <p:attrNameLst>
                                          <p:attrName>style.visibility</p:attrName>
                                        </p:attrNameLst>
                                      </p:cBhvr>
                                      <p:to>
                                        <p:strVal val="hidden"/>
                                      </p:to>
                                    </p:set>
                                  </p:childTnLst>
                                </p:cTn>
                              </p:par>
                              <p:par>
                                <p:cTn id="58" presetID="1" presetClass="exit" presetSubtype="0" fill="hold" grpId="0" nodeType="withEffect">
                                  <p:stCondLst>
                                    <p:cond delay="0"/>
                                  </p:stCondLst>
                                  <p:childTnLst>
                                    <p:set>
                                      <p:cBhvr>
                                        <p:cTn id="59" dur="1" fill="hold">
                                          <p:stCondLst>
                                            <p:cond delay="0"/>
                                          </p:stCondLst>
                                        </p:cTn>
                                        <p:tgtEl>
                                          <p:spTgt spid="11291">
                                            <p:txEl>
                                              <p:pRg st="0" end="0"/>
                                            </p:txEl>
                                          </p:spTgt>
                                        </p:tgtEl>
                                        <p:attrNameLst>
                                          <p:attrName>style.visibility</p:attrName>
                                        </p:attrNameLst>
                                      </p:cBhvr>
                                      <p:to>
                                        <p:strVal val="hidden"/>
                                      </p:to>
                                    </p:set>
                                  </p:childTnLst>
                                </p:cTn>
                              </p:par>
                            </p:childTnLst>
                          </p:cTn>
                        </p:par>
                        <p:par>
                          <p:cTn id="60" fill="hold" nodeType="afterGroup">
                            <p:stCondLst>
                              <p:cond delay="0"/>
                            </p:stCondLst>
                            <p:childTnLst>
                              <p:par>
                                <p:cTn id="61" presetID="22" presetClass="entr" presetSubtype="8" fill="hold" grpId="0" nodeType="afterEffect">
                                  <p:stCondLst>
                                    <p:cond delay="0"/>
                                  </p:stCondLst>
                                  <p:childTnLst>
                                    <p:set>
                                      <p:cBhvr>
                                        <p:cTn id="62" dur="1" fill="hold">
                                          <p:stCondLst>
                                            <p:cond delay="0"/>
                                          </p:stCondLst>
                                        </p:cTn>
                                        <p:tgtEl>
                                          <p:spTgt spid="11293"/>
                                        </p:tgtEl>
                                        <p:attrNameLst>
                                          <p:attrName>style.visibility</p:attrName>
                                        </p:attrNameLst>
                                      </p:cBhvr>
                                      <p:to>
                                        <p:strVal val="visible"/>
                                      </p:to>
                                    </p:set>
                                    <p:animEffect transition="in" filter="wipe(left)">
                                      <p:cBhvr>
                                        <p:cTn id="63" dur="500"/>
                                        <p:tgtEl>
                                          <p:spTgt spid="11293"/>
                                        </p:tgtEl>
                                      </p:cBhvr>
                                    </p:animEffect>
                                  </p:childTnLst>
                                </p:cTn>
                              </p:par>
                            </p:childTnLst>
                          </p:cTn>
                        </p:par>
                        <p:par>
                          <p:cTn id="64" fill="hold" nodeType="afterGroup">
                            <p:stCondLst>
                              <p:cond delay="500"/>
                            </p:stCondLst>
                            <p:childTnLst>
                              <p:par>
                                <p:cTn id="65" presetID="1" presetClass="entr" presetSubtype="0" fill="hold" grpId="0" nodeType="afterEffect">
                                  <p:stCondLst>
                                    <p:cond delay="0"/>
                                  </p:stCondLst>
                                  <p:childTnLst>
                                    <p:set>
                                      <p:cBhvr>
                                        <p:cTn id="66" dur="1" fill="hold">
                                          <p:stCondLst>
                                            <p:cond delay="0"/>
                                          </p:stCondLst>
                                        </p:cTn>
                                        <p:tgtEl>
                                          <p:spTgt spid="11294"/>
                                        </p:tgtEl>
                                        <p:attrNameLst>
                                          <p:attrName>style.visibility</p:attrName>
                                        </p:attrNameLst>
                                      </p:cBhvr>
                                      <p:to>
                                        <p:strVal val="visible"/>
                                      </p:to>
                                    </p:set>
                                  </p:childTnLst>
                                </p:cTn>
                              </p:par>
                            </p:childTnLst>
                          </p:cTn>
                        </p:par>
                      </p:childTnLst>
                    </p:cTn>
                  </p:par>
                  <p:par>
                    <p:cTn id="67" fill="hold" nodeType="clickPar">
                      <p:stCondLst>
                        <p:cond delay="indefinite"/>
                      </p:stCondLst>
                      <p:childTnLst>
                        <p:par>
                          <p:cTn id="68" fill="hold" nodeType="withGroup">
                            <p:stCondLst>
                              <p:cond delay="0"/>
                            </p:stCondLst>
                            <p:childTnLst>
                              <p:par>
                                <p:cTn id="69" presetID="22" presetClass="entr" presetSubtype="2" fill="hold" grpId="0" nodeType="clickEffect">
                                  <p:stCondLst>
                                    <p:cond delay="0"/>
                                  </p:stCondLst>
                                  <p:childTnLst>
                                    <p:set>
                                      <p:cBhvr>
                                        <p:cTn id="70" dur="1" fill="hold">
                                          <p:stCondLst>
                                            <p:cond delay="0"/>
                                          </p:stCondLst>
                                        </p:cTn>
                                        <p:tgtEl>
                                          <p:spTgt spid="11295"/>
                                        </p:tgtEl>
                                        <p:attrNameLst>
                                          <p:attrName>style.visibility</p:attrName>
                                        </p:attrNameLst>
                                      </p:cBhvr>
                                      <p:to>
                                        <p:strVal val="visible"/>
                                      </p:to>
                                    </p:set>
                                    <p:animEffect transition="in" filter="wipe(right)">
                                      <p:cBhvr>
                                        <p:cTn id="71" dur="500"/>
                                        <p:tgtEl>
                                          <p:spTgt spid="11295"/>
                                        </p:tgtEl>
                                      </p:cBhvr>
                                    </p:animEffect>
                                  </p:childTnLst>
                                </p:cTn>
                              </p:par>
                            </p:childTnLst>
                          </p:cTn>
                        </p:par>
                        <p:par>
                          <p:cTn id="72" fill="hold" nodeType="afterGroup">
                            <p:stCondLst>
                              <p:cond delay="500"/>
                            </p:stCondLst>
                            <p:childTnLst>
                              <p:par>
                                <p:cTn id="73" presetID="1" presetClass="entr" presetSubtype="0" fill="hold" nodeType="afterEffect">
                                  <p:stCondLst>
                                    <p:cond delay="0"/>
                                  </p:stCondLst>
                                  <p:childTnLst>
                                    <p:set>
                                      <p:cBhvr>
                                        <p:cTn id="74" dur="1" fill="hold">
                                          <p:stCondLst>
                                            <p:cond delay="0"/>
                                          </p:stCondLst>
                                        </p:cTn>
                                        <p:tgtEl>
                                          <p:spTgt spid="11296">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86" grpId="0"/>
      <p:bldP spid="11287" grpId="0" animBg="1"/>
      <p:bldP spid="11288" grpId="0" animBg="1"/>
      <p:bldP spid="11288" grpId="1" animBg="1"/>
      <p:bldP spid="11289" grpId="0" animBg="1"/>
      <p:bldP spid="11289" grpId="1" animBg="1"/>
      <p:bldP spid="11290" grpId="0"/>
      <p:bldP spid="11290" grpId="1"/>
      <p:bldP spid="11291" grpId="0" build="allAtOnce"/>
      <p:bldP spid="11293" grpId="0" animBg="1"/>
      <p:bldP spid="11294" grpId="0"/>
      <p:bldP spid="11295" grpId="0" animBg="1"/>
      <p:bldP spid="31" grpId="0"/>
      <p:bldP spid="31" grpId="1"/>
      <p:bldP spid="32" grpId="0" animBg="1"/>
      <p:bldP spid="32" grpId="1" animBg="1"/>
      <p:bldP spid="33" grpId="0" animBg="1"/>
      <p:bldP spid="33" grpId="1" animBg="1"/>
      <p:bldP spid="34" grpId="0" build="allAtOnce"/>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49" name="Title 1"/>
          <p:cNvSpPr>
            <a:spLocks noGrp="1"/>
          </p:cNvSpPr>
          <p:nvPr>
            <p:ph type="title"/>
          </p:nvPr>
        </p:nvSpPr>
        <p:spPr/>
        <p:txBody>
          <a:bodyPr/>
          <a:lstStyle/>
          <a:p>
            <a:r>
              <a:rPr lang="en-US" altLang="en-US"/>
              <a:t>Example</a:t>
            </a:r>
          </a:p>
        </p:txBody>
      </p:sp>
      <p:sp>
        <p:nvSpPr>
          <p:cNvPr id="27650" name="Content Placeholder 3"/>
          <p:cNvSpPr>
            <a:spLocks noGrp="1"/>
          </p:cNvSpPr>
          <p:nvPr>
            <p:ph idx="1"/>
          </p:nvPr>
        </p:nvSpPr>
        <p:spPr/>
        <p:txBody>
          <a:bodyPr/>
          <a:lstStyle/>
          <a:p>
            <a:r>
              <a:rPr lang="en-US" altLang="en-US"/>
              <a:t>Response from the .edu NS server</a:t>
            </a:r>
          </a:p>
        </p:txBody>
      </p:sp>
      <p:sp>
        <p:nvSpPr>
          <p:cNvPr id="27651" name="Rectangle 2"/>
          <p:cNvSpPr>
            <a:spLocks noChangeArrowheads="1"/>
          </p:cNvSpPr>
          <p:nvPr/>
        </p:nvSpPr>
        <p:spPr bwMode="auto">
          <a:xfrm>
            <a:off x="762000" y="2438400"/>
            <a:ext cx="7543800" cy="369411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spAutoFit/>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r>
              <a:rPr lang="en-US" altLang="en-US" sz="1800"/>
              <a:t>;; QUESTION SECTION:</a:t>
            </a:r>
          </a:p>
          <a:p>
            <a:r>
              <a:rPr lang="en-US" altLang="en-US" sz="1800"/>
              <a:t>;www.usf.edu.			IN	A</a:t>
            </a:r>
          </a:p>
          <a:p>
            <a:endParaRPr lang="en-US" altLang="en-US" sz="1800"/>
          </a:p>
          <a:p>
            <a:r>
              <a:rPr lang="en-US" altLang="en-US" sz="1800"/>
              <a:t>;; AUTHORITY SECTION:</a:t>
            </a:r>
          </a:p>
          <a:p>
            <a:r>
              <a:rPr lang="en-US" altLang="en-US" sz="1800"/>
              <a:t>usf.edu.		172800	IN	NS	mother.usf.edu.</a:t>
            </a:r>
          </a:p>
          <a:p>
            <a:r>
              <a:rPr lang="en-US" altLang="en-US" sz="1800"/>
              <a:t>usf.edu.		172800	IN	NS	ziggy.usf.edu.</a:t>
            </a:r>
          </a:p>
          <a:p>
            <a:r>
              <a:rPr lang="en-US" altLang="en-US" sz="1800"/>
              <a:t>usf.edu.		172800	IN	NS	clemson-ns1.usf.edu.</a:t>
            </a:r>
          </a:p>
          <a:p>
            <a:endParaRPr lang="en-US" altLang="en-US" sz="1800"/>
          </a:p>
          <a:p>
            <a:r>
              <a:rPr lang="en-US" altLang="en-US" sz="1800"/>
              <a:t>;; ADDITIONAL SECTION:</a:t>
            </a:r>
          </a:p>
          <a:p>
            <a:r>
              <a:rPr lang="en-US" altLang="en-US" sz="1800"/>
              <a:t>mother.usf.edu.		172800	IN	A	131.247.100.1</a:t>
            </a:r>
          </a:p>
          <a:p>
            <a:r>
              <a:rPr lang="en-US" altLang="en-US" sz="1800"/>
              <a:t>ziggy.usf.edu.		172800	IN	A	131.247.1.40</a:t>
            </a:r>
          </a:p>
          <a:p>
            <a:r>
              <a:rPr lang="en-US" altLang="en-US" sz="1800"/>
              <a:t>clemson-ns1.usf.edu.	172800	IN	A	205.186.58.129</a:t>
            </a:r>
          </a:p>
          <a:p>
            <a:r>
              <a:rPr lang="en-US" altLang="en-US" sz="1800"/>
              <a:t>…</a:t>
            </a:r>
          </a:p>
        </p:txBody>
      </p:sp>
      <p:sp>
        <p:nvSpPr>
          <p:cNvPr id="5" name="Rounded Rectangle 4"/>
          <p:cNvSpPr>
            <a:spLocks noChangeArrowheads="1"/>
          </p:cNvSpPr>
          <p:nvPr/>
        </p:nvSpPr>
        <p:spPr bwMode="auto">
          <a:xfrm>
            <a:off x="533400" y="3276600"/>
            <a:ext cx="7315200" cy="1219200"/>
          </a:xfrm>
          <a:prstGeom prst="roundRect">
            <a:avLst>
              <a:gd name="adj" fmla="val 16667"/>
            </a:avLst>
          </a:prstGeom>
          <a:noFill/>
          <a:ln w="19050">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endParaRPr lang="en-US" altLang="en-US" sz="1800"/>
          </a:p>
        </p:txBody>
      </p:sp>
      <p:sp>
        <p:nvSpPr>
          <p:cNvPr id="6" name="Line Callout 2 5"/>
          <p:cNvSpPr>
            <a:spLocks/>
          </p:cNvSpPr>
          <p:nvPr/>
        </p:nvSpPr>
        <p:spPr bwMode="auto">
          <a:xfrm>
            <a:off x="6781800" y="2209800"/>
            <a:ext cx="1524000" cy="914400"/>
          </a:xfrm>
          <a:prstGeom prst="borderCallout2">
            <a:avLst>
              <a:gd name="adj1" fmla="val 18750"/>
              <a:gd name="adj2" fmla="val -8333"/>
              <a:gd name="adj3" fmla="val 18750"/>
              <a:gd name="adj4" fmla="val -16667"/>
              <a:gd name="adj5" fmla="val 112500"/>
              <a:gd name="adj6" fmla="val -46667"/>
            </a:avLst>
          </a:prstGeom>
          <a:solidFill>
            <a:schemeClr val="accent1"/>
          </a:solidFill>
          <a:ln w="9525">
            <a:solidFill>
              <a:schemeClr val="tx1"/>
            </a:solidFill>
            <a:round/>
            <a:headEnd/>
            <a:tailEnd/>
          </a:ln>
        </p:spPr>
        <p:txBody>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r>
              <a:rPr lang="en-US" altLang="en-US" sz="1800"/>
              <a:t>Delegation of authority</a:t>
            </a:r>
          </a:p>
        </p:txBody>
      </p:sp>
      <p:sp>
        <p:nvSpPr>
          <p:cNvPr id="9" name="Rounded Rectangle 8"/>
          <p:cNvSpPr>
            <a:spLocks noChangeArrowheads="1"/>
          </p:cNvSpPr>
          <p:nvPr/>
        </p:nvSpPr>
        <p:spPr bwMode="auto">
          <a:xfrm>
            <a:off x="533400" y="4572000"/>
            <a:ext cx="7620000" cy="1600200"/>
          </a:xfrm>
          <a:prstGeom prst="roundRect">
            <a:avLst>
              <a:gd name="adj" fmla="val 16667"/>
            </a:avLst>
          </a:prstGeom>
          <a:noFill/>
          <a:ln w="19050">
            <a:solidFill>
              <a:schemeClr val="tx1"/>
            </a:solidFill>
            <a:round/>
            <a:headEnd/>
            <a:tailEnd/>
          </a:ln>
          <a:extLst>
            <a:ext uri="{909E8E84-426E-40dd-AFC4-6F175D3DCCD1}">
              <a14:hiddenFill xmlns:a14="http://schemas.microsoft.com/office/drawing/2010/main" xmlns="">
                <a:solidFill>
                  <a:srgbClr val="FFFFFF"/>
                </a:solidFill>
              </a14:hiddenFill>
            </a:ext>
          </a:extLst>
        </p:spPr>
        <p:txBody>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endParaRPr lang="en-US" altLang="en-US" sz="1800"/>
          </a:p>
        </p:txBody>
      </p:sp>
      <p:sp>
        <p:nvSpPr>
          <p:cNvPr id="10" name="Line Callout 2 9"/>
          <p:cNvSpPr>
            <a:spLocks/>
          </p:cNvSpPr>
          <p:nvPr/>
        </p:nvSpPr>
        <p:spPr bwMode="auto">
          <a:xfrm>
            <a:off x="6553200" y="5943600"/>
            <a:ext cx="1524000" cy="914400"/>
          </a:xfrm>
          <a:prstGeom prst="borderCallout2">
            <a:avLst>
              <a:gd name="adj1" fmla="val 18750"/>
              <a:gd name="adj2" fmla="val -8333"/>
              <a:gd name="adj3" fmla="val 18750"/>
              <a:gd name="adj4" fmla="val -16667"/>
              <a:gd name="adj5" fmla="val -35245"/>
              <a:gd name="adj6" fmla="val -58194"/>
            </a:avLst>
          </a:prstGeom>
          <a:solidFill>
            <a:schemeClr val="accent1"/>
          </a:solidFill>
          <a:ln w="9525">
            <a:solidFill>
              <a:schemeClr val="tx1"/>
            </a:solidFill>
            <a:round/>
            <a:headEnd/>
            <a:tailEnd/>
          </a:ln>
        </p:spPr>
        <p:txBody>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r>
              <a:rPr lang="en-US" altLang="en-US" sz="1800"/>
              <a:t>Glue records</a:t>
            </a:r>
          </a:p>
        </p:txBody>
      </p:sp>
      <p:sp>
        <p:nvSpPr>
          <p:cNvPr id="27656" name="Slide Number Placeholder 10"/>
          <p:cNvSpPr>
            <a:spLocks noGrp="1"/>
          </p:cNvSpPr>
          <p:nvPr>
            <p:ph type="sldNum" sz="quarter" idx="12"/>
          </p:nvPr>
        </p:nvSpPr>
        <p:spPr>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a:defRPr sz="2400">
                <a:solidFill>
                  <a:schemeClr val="tx1"/>
                </a:solidFill>
                <a:latin typeface="Arial" charset="0"/>
                <a:ea typeface="ＭＳ Ｐゴシック" charset="-128"/>
              </a:defRPr>
            </a:lvl1pPr>
            <a:lvl2pPr marL="742950" indent="-285750">
              <a:defRPr sz="2400">
                <a:solidFill>
                  <a:schemeClr val="tx1"/>
                </a:solidFill>
                <a:latin typeface="Arial" charset="0"/>
                <a:ea typeface="ＭＳ Ｐゴシック" charset="-128"/>
              </a:defRPr>
            </a:lvl2pPr>
            <a:lvl3pPr marL="1143000" indent="-228600">
              <a:defRPr sz="2400">
                <a:solidFill>
                  <a:schemeClr val="tx1"/>
                </a:solidFill>
                <a:latin typeface="Arial" charset="0"/>
                <a:ea typeface="ＭＳ Ｐゴシック" charset="-128"/>
              </a:defRPr>
            </a:lvl3pPr>
            <a:lvl4pPr marL="1600200" indent="-228600">
              <a:defRPr sz="2400">
                <a:solidFill>
                  <a:schemeClr val="tx1"/>
                </a:solidFill>
                <a:latin typeface="Arial" charset="0"/>
                <a:ea typeface="ＭＳ Ｐゴシック" charset="-128"/>
              </a:defRPr>
            </a:lvl4pPr>
            <a:lvl5pPr marL="2057400" indent="-22860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fld id="{D22B5498-B75A-3B48-9043-62C593684A83}" type="slidenum">
              <a:rPr lang="en-US" altLang="en-US" sz="1400"/>
              <a:pPr/>
              <a:t>36</a:t>
            </a:fld>
            <a:endParaRPr lang="en-US" altLang="en-US" sz="1400"/>
          </a:p>
        </p:txBody>
      </p:sp>
    </p:spTree>
    <p:extLst>
      <p:ext uri="{BB962C8B-B14F-4D97-AF65-F5344CB8AC3E}">
        <p14:creationId xmlns:p14="http://schemas.microsoft.com/office/powerpoint/2010/main" val="2575931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nodeType="clickPar">
                      <p:stCondLst>
                        <p:cond delay="indefinite"/>
                      </p:stCondLst>
                      <p:childTnLst>
                        <p:par>
                          <p:cTn id="10" fill="hold" nodeType="withGroup">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9" grpId="0" animBg="1"/>
      <p:bldP spid="10"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MAC Address</a:t>
            </a:r>
            <a:endParaRPr lang="en-US" dirty="0"/>
          </a:p>
        </p:txBody>
      </p:sp>
      <p:sp>
        <p:nvSpPr>
          <p:cNvPr id="3" name="Content Placeholder 2"/>
          <p:cNvSpPr>
            <a:spLocks noGrp="1"/>
          </p:cNvSpPr>
          <p:nvPr>
            <p:ph idx="1"/>
          </p:nvPr>
        </p:nvSpPr>
        <p:spPr>
          <a:xfrm>
            <a:off x="457200" y="1600200"/>
            <a:ext cx="8229600" cy="4900632"/>
          </a:xfrm>
        </p:spPr>
        <p:txBody>
          <a:bodyPr>
            <a:normAutofit fontScale="92500" lnSpcReduction="20000"/>
          </a:bodyPr>
          <a:lstStyle/>
          <a:p>
            <a:pPr marL="0" indent="0" algn="just">
              <a:buNone/>
            </a:pPr>
            <a:endParaRPr lang="en-US" dirty="0" smtClean="0"/>
          </a:p>
          <a:p>
            <a:pPr marL="0" indent="0" algn="just">
              <a:buNone/>
            </a:pPr>
            <a:r>
              <a:rPr lang="en-US" dirty="0" smtClean="0"/>
              <a:t>Each device (smartphone, PC, tablet, etc.) that connects to an IEEE 802 network has a MAC-48 address</a:t>
            </a:r>
            <a:endParaRPr lang="en-US" baseline="30000" dirty="0"/>
          </a:p>
          <a:p>
            <a:pPr marL="0" indent="0" algn="just">
              <a:buNone/>
            </a:pPr>
            <a:endParaRPr lang="en-US" dirty="0" smtClean="0"/>
          </a:p>
          <a:p>
            <a:pPr marL="0" indent="0" algn="just">
              <a:buNone/>
            </a:pPr>
            <a:r>
              <a:rPr lang="en-US" dirty="0" smtClean="0"/>
              <a:t>The 48-bit address space contains potentially 2</a:t>
            </a:r>
            <a:r>
              <a:rPr lang="en-US" baseline="30000" dirty="0" smtClean="0"/>
              <a:t>48 </a:t>
            </a:r>
            <a:r>
              <a:rPr lang="en-US" dirty="0" smtClean="0"/>
              <a:t>or 281,474,976,710,656 possible MAC addresses.</a:t>
            </a:r>
          </a:p>
          <a:p>
            <a:pPr marL="0" indent="0" algn="just">
              <a:buNone/>
            </a:pPr>
            <a:endParaRPr lang="en-US" dirty="0"/>
          </a:p>
          <a:p>
            <a:pPr marL="0" indent="0" algn="just">
              <a:buNone/>
            </a:pPr>
            <a:r>
              <a:rPr lang="en-US" dirty="0" smtClean="0"/>
              <a:t>Although MAC address intends to be permanent and globally unique identification, it is possible to change MAC address (MAC spoofing). </a:t>
            </a:r>
          </a:p>
          <a:p>
            <a:pPr marL="0" indent="0" algn="just">
              <a:buNone/>
            </a:pPr>
            <a:endParaRPr lang="en-US" baseline="30000" dirty="0"/>
          </a:p>
          <a:p>
            <a:pPr marL="0" indent="0" algn="just">
              <a:buNone/>
            </a:pPr>
            <a:endParaRPr lang="en-US" dirty="0" smtClean="0"/>
          </a:p>
          <a:p>
            <a:pPr marL="0" indent="0" algn="just">
              <a:buNone/>
            </a:pPr>
            <a:endParaRPr lang="en-US" dirty="0"/>
          </a:p>
          <a:p>
            <a:pPr marL="0" indent="0" algn="just">
              <a:buNone/>
            </a:pPr>
            <a:endParaRPr lang="en-US" dirty="0" smtClean="0"/>
          </a:p>
          <a:p>
            <a:endParaRPr lang="en-US" dirty="0"/>
          </a:p>
          <a:p>
            <a:pPr algn="just"/>
            <a:endParaRPr lang="en-US" dirty="0"/>
          </a:p>
        </p:txBody>
      </p:sp>
    </p:spTree>
    <p:extLst>
      <p:ext uri="{BB962C8B-B14F-4D97-AF65-F5344CB8AC3E}">
        <p14:creationId xmlns:p14="http://schemas.microsoft.com/office/powerpoint/2010/main" val="185704121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IP Address</a:t>
            </a:r>
            <a:endParaRPr lang="en-US" dirty="0"/>
          </a:p>
        </p:txBody>
      </p:sp>
      <p:sp>
        <p:nvSpPr>
          <p:cNvPr id="3" name="Content Placeholder 2"/>
          <p:cNvSpPr>
            <a:spLocks noGrp="1"/>
          </p:cNvSpPr>
          <p:nvPr>
            <p:ph idx="1"/>
          </p:nvPr>
        </p:nvSpPr>
        <p:spPr>
          <a:xfrm>
            <a:off x="457200" y="1600200"/>
            <a:ext cx="8229600" cy="4914153"/>
          </a:xfrm>
        </p:spPr>
        <p:txBody>
          <a:bodyPr>
            <a:normAutofit/>
          </a:bodyPr>
          <a:lstStyle/>
          <a:p>
            <a:pPr algn="just">
              <a:spcAft>
                <a:spcPts val="2400"/>
              </a:spcAft>
            </a:pPr>
            <a:r>
              <a:rPr lang="en-US" dirty="0"/>
              <a:t>An </a:t>
            </a:r>
            <a:r>
              <a:rPr lang="en-US" b="1" dirty="0"/>
              <a:t>Internet Protocol address</a:t>
            </a:r>
            <a:r>
              <a:rPr lang="en-US" dirty="0"/>
              <a:t> (</a:t>
            </a:r>
            <a:r>
              <a:rPr lang="en-US" b="1" dirty="0"/>
              <a:t>IP address</a:t>
            </a:r>
            <a:r>
              <a:rPr lang="en-US" dirty="0"/>
              <a:t>) is a numerical label assigned to each device (e.g., computer, printer) participating in </a:t>
            </a:r>
            <a:r>
              <a:rPr lang="en-US" dirty="0" smtClean="0"/>
              <a:t>a computer network that uses the Internet Protocol for communication</a:t>
            </a:r>
          </a:p>
          <a:p>
            <a:pPr algn="just"/>
            <a:r>
              <a:rPr lang="en-US" dirty="0" smtClean="0"/>
              <a:t>Two </a:t>
            </a:r>
            <a:r>
              <a:rPr lang="en-US" dirty="0"/>
              <a:t>principal functions: </a:t>
            </a:r>
            <a:endParaRPr lang="en-US" dirty="0" smtClean="0"/>
          </a:p>
          <a:p>
            <a:pPr lvl="1" algn="just"/>
            <a:r>
              <a:rPr lang="en-US" dirty="0" smtClean="0"/>
              <a:t>host </a:t>
            </a:r>
            <a:r>
              <a:rPr lang="en-US" dirty="0"/>
              <a:t>or network interface identification </a:t>
            </a:r>
            <a:endParaRPr lang="en-US" dirty="0" smtClean="0"/>
          </a:p>
          <a:p>
            <a:pPr lvl="1" algn="just"/>
            <a:r>
              <a:rPr lang="en-US" dirty="0" smtClean="0"/>
              <a:t>routing</a:t>
            </a:r>
            <a:endParaRPr lang="en-US" dirty="0">
              <a:solidFill>
                <a:srgbClr val="000000"/>
              </a:solidFill>
            </a:endParaRPr>
          </a:p>
        </p:txBody>
      </p:sp>
    </p:spTree>
    <p:extLst>
      <p:ext uri="{BB962C8B-B14F-4D97-AF65-F5344CB8AC3E}">
        <p14:creationId xmlns:p14="http://schemas.microsoft.com/office/powerpoint/2010/main" val="142316121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Versions of IP Addressing</a:t>
            </a:r>
            <a:endParaRPr lang="en-US" dirty="0"/>
          </a:p>
        </p:txBody>
      </p:sp>
      <p:sp>
        <p:nvSpPr>
          <p:cNvPr id="3" name="Content Placeholder 2"/>
          <p:cNvSpPr>
            <a:spLocks noGrp="1"/>
          </p:cNvSpPr>
          <p:nvPr>
            <p:ph idx="1"/>
          </p:nvPr>
        </p:nvSpPr>
        <p:spPr/>
        <p:txBody>
          <a:bodyPr>
            <a:normAutofit/>
          </a:bodyPr>
          <a:lstStyle/>
          <a:p>
            <a:pPr algn="just"/>
            <a:r>
              <a:rPr lang="en-US" dirty="0"/>
              <a:t>Two versions of the Internet Protocol (IP) are in use: </a:t>
            </a:r>
            <a:endParaRPr lang="en-US" dirty="0" smtClean="0"/>
          </a:p>
          <a:p>
            <a:pPr lvl="1" algn="just"/>
            <a:r>
              <a:rPr lang="en-US" b="1" dirty="0" smtClean="0">
                <a:solidFill>
                  <a:srgbClr val="0000FF"/>
                </a:solidFill>
              </a:rPr>
              <a:t>IP </a:t>
            </a:r>
            <a:r>
              <a:rPr lang="en-US" b="1" dirty="0">
                <a:solidFill>
                  <a:srgbClr val="0000FF"/>
                </a:solidFill>
              </a:rPr>
              <a:t>Version 4 </a:t>
            </a:r>
            <a:r>
              <a:rPr lang="en-US" dirty="0" smtClean="0"/>
              <a:t>(uses </a:t>
            </a:r>
            <a:r>
              <a:rPr lang="en-US" b="1" dirty="0" smtClean="0">
                <a:solidFill>
                  <a:srgbClr val="0000FF"/>
                </a:solidFill>
              </a:rPr>
              <a:t>32 bits </a:t>
            </a:r>
            <a:r>
              <a:rPr lang="en-US" dirty="0" smtClean="0"/>
              <a:t>for an IP address)</a:t>
            </a:r>
            <a:endParaRPr lang="en-US" dirty="0"/>
          </a:p>
          <a:p>
            <a:pPr lvl="1" algn="just"/>
            <a:r>
              <a:rPr lang="en-US" b="1" dirty="0" smtClean="0">
                <a:solidFill>
                  <a:srgbClr val="008000"/>
                </a:solidFill>
              </a:rPr>
              <a:t>IP </a:t>
            </a:r>
            <a:r>
              <a:rPr lang="en-US" b="1" dirty="0">
                <a:solidFill>
                  <a:srgbClr val="008000"/>
                </a:solidFill>
              </a:rPr>
              <a:t>Version </a:t>
            </a:r>
            <a:r>
              <a:rPr lang="en-US" b="1" dirty="0" smtClean="0">
                <a:solidFill>
                  <a:srgbClr val="008000"/>
                </a:solidFill>
              </a:rPr>
              <a:t>6 </a:t>
            </a:r>
            <a:r>
              <a:rPr lang="en-US" dirty="0" smtClean="0"/>
              <a:t>(uses </a:t>
            </a:r>
            <a:r>
              <a:rPr lang="en-US" b="1" dirty="0" smtClean="0">
                <a:solidFill>
                  <a:srgbClr val="008000"/>
                </a:solidFill>
              </a:rPr>
              <a:t>128 bits </a:t>
            </a:r>
            <a:r>
              <a:rPr lang="en-US" dirty="0" smtClean="0"/>
              <a:t>for an IP address)</a:t>
            </a:r>
          </a:p>
          <a:p>
            <a:pPr lvl="1" algn="just"/>
            <a:endParaRPr lang="en-US" dirty="0" smtClean="0"/>
          </a:p>
          <a:p>
            <a:pPr algn="just"/>
            <a:r>
              <a:rPr lang="en-US" dirty="0"/>
              <a:t>IP addresses are binary numbers, but they are usually stored in text files and displayed in human-readable </a:t>
            </a:r>
            <a:r>
              <a:rPr lang="en-US" dirty="0" smtClean="0"/>
              <a:t>notations</a:t>
            </a:r>
          </a:p>
        </p:txBody>
      </p:sp>
    </p:spTree>
    <p:extLst>
      <p:ext uri="{BB962C8B-B14F-4D97-AF65-F5344CB8AC3E}">
        <p14:creationId xmlns:p14="http://schemas.microsoft.com/office/powerpoint/2010/main" val="181603142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375557" y="293914"/>
            <a:ext cx="8458200" cy="5105128"/>
          </a:xfrm>
          <a:prstGeom prst="rect">
            <a:avLst/>
          </a:prstGeom>
        </p:spPr>
      </p:pic>
      <p:sp>
        <p:nvSpPr>
          <p:cNvPr id="6" name="TextBox 5"/>
          <p:cNvSpPr txBox="1"/>
          <p:nvPr/>
        </p:nvSpPr>
        <p:spPr>
          <a:xfrm>
            <a:off x="4955670" y="6555545"/>
            <a:ext cx="4615472" cy="276999"/>
          </a:xfrm>
          <a:prstGeom prst="rect">
            <a:avLst/>
          </a:prstGeom>
          <a:noFill/>
        </p:spPr>
        <p:txBody>
          <a:bodyPr wrap="square" rtlCol="0">
            <a:spAutoFit/>
          </a:bodyPr>
          <a:lstStyle/>
          <a:p>
            <a:r>
              <a:rPr lang="en-US" sz="1200" i="1" dirty="0" smtClean="0"/>
              <a:t>Image Source: http://</a:t>
            </a:r>
            <a:r>
              <a:rPr lang="en-US" sz="1200" i="1" dirty="0" err="1" smtClean="0"/>
              <a:t>en.wikipedia.org</a:t>
            </a:r>
            <a:r>
              <a:rPr lang="en-US" sz="1200" i="1" dirty="0" smtClean="0"/>
              <a:t>/wiki/File:Ipv4_address.svg</a:t>
            </a:r>
            <a:endParaRPr lang="en-US" sz="1200" i="1" dirty="0"/>
          </a:p>
        </p:txBody>
      </p:sp>
      <p:sp>
        <p:nvSpPr>
          <p:cNvPr id="2" name="TextBox 1"/>
          <p:cNvSpPr txBox="1"/>
          <p:nvPr/>
        </p:nvSpPr>
        <p:spPr>
          <a:xfrm>
            <a:off x="375557" y="5561795"/>
            <a:ext cx="8311243" cy="830997"/>
          </a:xfrm>
          <a:prstGeom prst="rect">
            <a:avLst/>
          </a:prstGeom>
          <a:noFill/>
        </p:spPr>
        <p:txBody>
          <a:bodyPr wrap="square" rtlCol="0">
            <a:spAutoFit/>
          </a:bodyPr>
          <a:lstStyle/>
          <a:p>
            <a:r>
              <a:rPr lang="en-US" sz="2400" dirty="0" smtClean="0"/>
              <a:t>IPv4 limits the address space </a:t>
            </a:r>
            <a:r>
              <a:rPr lang="en-US" sz="2400" smtClean="0"/>
              <a:t>to 2</a:t>
            </a:r>
            <a:r>
              <a:rPr lang="en-US" sz="2400" baseline="30000" smtClean="0"/>
              <a:t>32</a:t>
            </a:r>
            <a:r>
              <a:rPr lang="en-US" sz="2400" smtClean="0"/>
              <a:t>, 4,294,967,296 possible unique addresses</a:t>
            </a:r>
            <a:endParaRPr lang="en-US" sz="2400" dirty="0"/>
          </a:p>
        </p:txBody>
      </p:sp>
    </p:spTree>
    <p:extLst>
      <p:ext uri="{BB962C8B-B14F-4D97-AF65-F5344CB8AC3E}">
        <p14:creationId xmlns:p14="http://schemas.microsoft.com/office/powerpoint/2010/main" val="367777102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0"/>
            <a:ext cx="8229600" cy="1143000"/>
          </a:xfrm>
        </p:spPr>
        <p:txBody>
          <a:bodyPr/>
          <a:lstStyle/>
          <a:p>
            <a:r>
              <a:rPr lang="en-US" dirty="0" smtClean="0"/>
              <a:t>IPv4 Network Ranges</a:t>
            </a:r>
            <a:endParaRPr lang="en-US" dirty="0"/>
          </a:p>
        </p:txBody>
      </p:sp>
      <p:sp>
        <p:nvSpPr>
          <p:cNvPr id="3" name="Content Placeholder 2"/>
          <p:cNvSpPr>
            <a:spLocks noGrp="1"/>
          </p:cNvSpPr>
          <p:nvPr>
            <p:ph idx="1"/>
          </p:nvPr>
        </p:nvSpPr>
        <p:spPr>
          <a:xfrm>
            <a:off x="457200" y="1060123"/>
            <a:ext cx="8229600" cy="5066041"/>
          </a:xfrm>
        </p:spPr>
        <p:txBody>
          <a:bodyPr>
            <a:normAutofit/>
          </a:bodyPr>
          <a:lstStyle/>
          <a:p>
            <a:r>
              <a:rPr lang="en-US" sz="2800" dirty="0" smtClean="0"/>
              <a:t>By </a:t>
            </a:r>
            <a:r>
              <a:rPr lang="en-US" sz="2800" dirty="0" err="1" smtClean="0"/>
              <a:t>subnetting</a:t>
            </a:r>
            <a:r>
              <a:rPr lang="en-US" sz="2800" dirty="0" smtClean="0"/>
              <a:t> to interpret IP address in two </a:t>
            </a:r>
            <a:r>
              <a:rPr lang="en-US" sz="2800" dirty="0"/>
              <a:t>parts: </a:t>
            </a:r>
            <a:endParaRPr lang="en-US" sz="2800" dirty="0" smtClean="0"/>
          </a:p>
          <a:p>
            <a:pPr lvl="1"/>
            <a:r>
              <a:rPr lang="en-US" sz="2400" dirty="0" smtClean="0">
                <a:solidFill>
                  <a:srgbClr val="FF0000"/>
                </a:solidFill>
              </a:rPr>
              <a:t>network </a:t>
            </a:r>
            <a:r>
              <a:rPr lang="en-US" sz="2400" dirty="0">
                <a:solidFill>
                  <a:srgbClr val="FF0000"/>
                </a:solidFill>
              </a:rPr>
              <a:t>number </a:t>
            </a:r>
            <a:r>
              <a:rPr lang="en-US" sz="2400" dirty="0"/>
              <a:t>portion </a:t>
            </a:r>
            <a:endParaRPr lang="en-US" sz="2400" dirty="0" smtClean="0"/>
          </a:p>
          <a:p>
            <a:pPr lvl="1"/>
            <a:r>
              <a:rPr lang="en-US" sz="2400" dirty="0" smtClean="0">
                <a:solidFill>
                  <a:srgbClr val="0000FF"/>
                </a:solidFill>
              </a:rPr>
              <a:t>host </a:t>
            </a:r>
            <a:r>
              <a:rPr lang="en-US" sz="2400" dirty="0">
                <a:solidFill>
                  <a:srgbClr val="0000FF"/>
                </a:solidFill>
              </a:rPr>
              <a:t>number </a:t>
            </a:r>
            <a:r>
              <a:rPr lang="en-US" sz="2400" dirty="0" smtClean="0"/>
              <a:t>portion</a:t>
            </a:r>
            <a:endParaRPr lang="en-US" sz="2400" dirty="0"/>
          </a:p>
        </p:txBody>
      </p:sp>
      <p:graphicFrame>
        <p:nvGraphicFramePr>
          <p:cNvPr id="8" name="Table 7"/>
          <p:cNvGraphicFramePr>
            <a:graphicFrameLocks noGrp="1"/>
          </p:cNvGraphicFramePr>
          <p:nvPr>
            <p:extLst>
              <p:ext uri="{D42A27DB-BD31-4B8C-83A1-F6EECF244321}">
                <p14:modId xmlns:p14="http://schemas.microsoft.com/office/powerpoint/2010/main" val="2008251180"/>
              </p:ext>
            </p:extLst>
          </p:nvPr>
        </p:nvGraphicFramePr>
        <p:xfrm>
          <a:off x="1335083" y="4953099"/>
          <a:ext cx="6525870" cy="1483360"/>
        </p:xfrm>
        <a:graphic>
          <a:graphicData uri="http://schemas.openxmlformats.org/drawingml/2006/table">
            <a:tbl>
              <a:tblPr firstRow="1" bandRow="1">
                <a:tableStyleId>{5C22544A-7EE6-4342-B048-85BDC9FD1C3A}</a:tableStyleId>
              </a:tblPr>
              <a:tblGrid>
                <a:gridCol w="3282834"/>
                <a:gridCol w="1899643"/>
                <a:gridCol w="1343393"/>
              </a:tblGrid>
              <a:tr h="370840">
                <a:tc>
                  <a:txBody>
                    <a:bodyPr/>
                    <a:lstStyle/>
                    <a:p>
                      <a:pPr algn="ctr"/>
                      <a:r>
                        <a:rPr lang="en-US" dirty="0" smtClean="0"/>
                        <a:t>IP address range</a:t>
                      </a:r>
                      <a:endParaRPr lang="en-US" dirty="0"/>
                    </a:p>
                  </a:txBody>
                  <a:tcPr/>
                </a:tc>
                <a:tc>
                  <a:txBody>
                    <a:bodyPr/>
                    <a:lstStyle/>
                    <a:p>
                      <a:pPr algn="ctr"/>
                      <a:r>
                        <a:rPr lang="en-US" dirty="0" smtClean="0"/>
                        <a:t># of</a:t>
                      </a:r>
                      <a:r>
                        <a:rPr lang="en-US" baseline="0" dirty="0" smtClean="0"/>
                        <a:t> addresses</a:t>
                      </a:r>
                      <a:endParaRPr lang="en-US" dirty="0"/>
                    </a:p>
                  </a:txBody>
                  <a:tcPr/>
                </a:tc>
                <a:tc>
                  <a:txBody>
                    <a:bodyPr/>
                    <a:lstStyle/>
                    <a:p>
                      <a:pPr algn="ctr"/>
                      <a:r>
                        <a:rPr lang="en-US" dirty="0" smtClean="0"/>
                        <a:t>Class</a:t>
                      </a:r>
                      <a:endParaRPr lang="en-US" dirty="0"/>
                    </a:p>
                  </a:txBody>
                  <a:tcPr/>
                </a:tc>
              </a:tr>
              <a:tr h="370840">
                <a:tc>
                  <a:txBody>
                    <a:bodyPr/>
                    <a:lstStyle/>
                    <a:p>
                      <a:pPr algn="ctr"/>
                      <a:r>
                        <a:rPr lang="en-US" b="1" dirty="0" smtClean="0">
                          <a:solidFill>
                            <a:srgbClr val="FF0000"/>
                          </a:solidFill>
                        </a:rPr>
                        <a:t>10</a:t>
                      </a:r>
                      <a:r>
                        <a:rPr lang="en-US" dirty="0" smtClean="0"/>
                        <a:t>.</a:t>
                      </a:r>
                      <a:r>
                        <a:rPr lang="en-US" b="1" dirty="0" smtClean="0">
                          <a:solidFill>
                            <a:srgbClr val="0000FF"/>
                          </a:solidFill>
                        </a:rPr>
                        <a:t>0.0.0</a:t>
                      </a:r>
                      <a:r>
                        <a:rPr lang="en-US" dirty="0" smtClean="0"/>
                        <a:t> -</a:t>
                      </a:r>
                      <a:r>
                        <a:rPr lang="en-US" baseline="0" dirty="0" smtClean="0"/>
                        <a:t> </a:t>
                      </a:r>
                      <a:r>
                        <a:rPr lang="en-US" b="1" dirty="0" smtClean="0">
                          <a:solidFill>
                            <a:srgbClr val="FF0000"/>
                          </a:solidFill>
                        </a:rPr>
                        <a:t>10</a:t>
                      </a:r>
                      <a:r>
                        <a:rPr lang="en-US" dirty="0" smtClean="0"/>
                        <a:t>.</a:t>
                      </a:r>
                      <a:r>
                        <a:rPr lang="en-US" b="1" dirty="0" smtClean="0">
                          <a:solidFill>
                            <a:srgbClr val="0000FF"/>
                          </a:solidFill>
                        </a:rPr>
                        <a:t>255.255.255</a:t>
                      </a:r>
                      <a:endParaRPr lang="en-US" b="1" dirty="0">
                        <a:solidFill>
                          <a:srgbClr val="0000FF"/>
                        </a:solidFill>
                      </a:endParaRPr>
                    </a:p>
                  </a:txBody>
                  <a:tcPr/>
                </a:tc>
                <a:tc>
                  <a:txBody>
                    <a:bodyPr/>
                    <a:lstStyle/>
                    <a:p>
                      <a:pPr algn="ctr"/>
                      <a:r>
                        <a:rPr lang="en-US" dirty="0" smtClean="0"/>
                        <a:t>16,777,216</a:t>
                      </a:r>
                      <a:endParaRPr lang="en-US" dirty="0"/>
                    </a:p>
                  </a:txBody>
                  <a:tcPr/>
                </a:tc>
                <a:tc>
                  <a:txBody>
                    <a:bodyPr/>
                    <a:lstStyle/>
                    <a:p>
                      <a:pPr algn="ctr"/>
                      <a:r>
                        <a:rPr lang="en-US" dirty="0" smtClean="0"/>
                        <a:t>A</a:t>
                      </a:r>
                      <a:endParaRPr lang="en-US" dirty="0"/>
                    </a:p>
                  </a:txBody>
                  <a:tcPr/>
                </a:tc>
              </a:tr>
              <a:tr h="370840">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b="1" dirty="0" smtClean="0">
                          <a:solidFill>
                            <a:srgbClr val="FF0000"/>
                          </a:solidFill>
                        </a:rPr>
                        <a:t>172.16</a:t>
                      </a:r>
                      <a:r>
                        <a:rPr lang="en-US" b="1" dirty="0" smtClean="0">
                          <a:solidFill>
                            <a:srgbClr val="0000FF"/>
                          </a:solidFill>
                        </a:rPr>
                        <a:t>.0.0</a:t>
                      </a:r>
                      <a:r>
                        <a:rPr lang="en-US" dirty="0" smtClean="0"/>
                        <a:t> - </a:t>
                      </a:r>
                      <a:r>
                        <a:rPr lang="en-US" b="1" dirty="0" smtClean="0">
                          <a:solidFill>
                            <a:srgbClr val="FF0000"/>
                          </a:solidFill>
                        </a:rPr>
                        <a:t>172.31</a:t>
                      </a:r>
                      <a:r>
                        <a:rPr lang="en-US" dirty="0" smtClean="0"/>
                        <a:t>.</a:t>
                      </a:r>
                      <a:r>
                        <a:rPr lang="en-US" b="1" dirty="0" smtClean="0">
                          <a:solidFill>
                            <a:srgbClr val="0000FF"/>
                          </a:solidFill>
                        </a:rPr>
                        <a:t>255.255</a:t>
                      </a:r>
                    </a:p>
                  </a:txBody>
                  <a:tcPr/>
                </a:tc>
                <a:tc>
                  <a:txBody>
                    <a:bodyPr/>
                    <a:lstStyle/>
                    <a:p>
                      <a:pPr algn="ctr"/>
                      <a:r>
                        <a:rPr lang="en-US" dirty="0" smtClean="0"/>
                        <a:t>1,048,576</a:t>
                      </a:r>
                      <a:endParaRPr lang="en-US" dirty="0"/>
                    </a:p>
                  </a:txBody>
                  <a:tcPr/>
                </a:tc>
                <a:tc>
                  <a:txBody>
                    <a:bodyPr/>
                    <a:lstStyle/>
                    <a:p>
                      <a:pPr algn="ctr"/>
                      <a:r>
                        <a:rPr lang="en-US" dirty="0" smtClean="0"/>
                        <a:t>B</a:t>
                      </a:r>
                      <a:endParaRPr lang="en-US" dirty="0"/>
                    </a:p>
                  </a:txBody>
                  <a:tcPr/>
                </a:tc>
              </a:tr>
              <a:tr h="370840">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b="1" dirty="0" smtClean="0">
                          <a:solidFill>
                            <a:srgbClr val="FF0000"/>
                          </a:solidFill>
                        </a:rPr>
                        <a:t>192.168.0</a:t>
                      </a:r>
                      <a:r>
                        <a:rPr lang="en-US" dirty="0" smtClean="0"/>
                        <a:t>.</a:t>
                      </a:r>
                      <a:r>
                        <a:rPr lang="en-US" b="1" dirty="0" smtClean="0">
                          <a:solidFill>
                            <a:srgbClr val="0000FF"/>
                          </a:solidFill>
                        </a:rPr>
                        <a:t>0</a:t>
                      </a:r>
                      <a:r>
                        <a:rPr lang="en-US" dirty="0" smtClean="0"/>
                        <a:t> – </a:t>
                      </a:r>
                      <a:r>
                        <a:rPr lang="en-US" b="1" dirty="0" smtClean="0">
                          <a:solidFill>
                            <a:srgbClr val="FF0000"/>
                          </a:solidFill>
                        </a:rPr>
                        <a:t>192.168.255</a:t>
                      </a:r>
                      <a:r>
                        <a:rPr lang="en-US" dirty="0" smtClean="0"/>
                        <a:t>.</a:t>
                      </a:r>
                      <a:r>
                        <a:rPr lang="en-US" b="1" dirty="0" smtClean="0">
                          <a:solidFill>
                            <a:srgbClr val="0000FF"/>
                          </a:solidFill>
                        </a:rPr>
                        <a:t>255</a:t>
                      </a:r>
                    </a:p>
                  </a:txBody>
                  <a:tcPr/>
                </a:tc>
                <a:tc>
                  <a:txBody>
                    <a:bodyPr/>
                    <a:lstStyle/>
                    <a:p>
                      <a:pPr algn="ctr"/>
                      <a:r>
                        <a:rPr lang="en-US" dirty="0" smtClean="0"/>
                        <a:t>65,536</a:t>
                      </a:r>
                      <a:endParaRPr lang="en-US" dirty="0"/>
                    </a:p>
                  </a:txBody>
                  <a:tcPr/>
                </a:tc>
                <a:tc>
                  <a:txBody>
                    <a:bodyPr/>
                    <a:lstStyle/>
                    <a:p>
                      <a:pPr algn="ctr"/>
                      <a:r>
                        <a:rPr lang="en-US" dirty="0" smtClean="0"/>
                        <a:t>C</a:t>
                      </a:r>
                      <a:endParaRPr lang="en-US" dirty="0"/>
                    </a:p>
                  </a:txBody>
                  <a:tcPr/>
                </a:tc>
              </a:tr>
            </a:tbl>
          </a:graphicData>
        </a:graphic>
      </p:graphicFrame>
      <p:sp>
        <p:nvSpPr>
          <p:cNvPr id="9" name="TextBox 8"/>
          <p:cNvSpPr txBox="1"/>
          <p:nvPr/>
        </p:nvSpPr>
        <p:spPr>
          <a:xfrm>
            <a:off x="2907190" y="6424617"/>
            <a:ext cx="3988200" cy="338554"/>
          </a:xfrm>
          <a:prstGeom prst="rect">
            <a:avLst/>
          </a:prstGeom>
          <a:noFill/>
        </p:spPr>
        <p:txBody>
          <a:bodyPr wrap="square" rtlCol="0">
            <a:spAutoFit/>
          </a:bodyPr>
          <a:lstStyle/>
          <a:p>
            <a:r>
              <a:rPr lang="en-US" sz="1600" dirty="0" smtClean="0"/>
              <a:t>Reserved Private IPv4 Network Ranges</a:t>
            </a:r>
            <a:endParaRPr lang="en-US" sz="1600" dirty="0"/>
          </a:p>
        </p:txBody>
      </p:sp>
      <p:sp>
        <p:nvSpPr>
          <p:cNvPr id="10" name="TextBox 9"/>
          <p:cNvSpPr txBox="1"/>
          <p:nvPr/>
        </p:nvSpPr>
        <p:spPr>
          <a:xfrm>
            <a:off x="2366901" y="4202740"/>
            <a:ext cx="3988200" cy="338554"/>
          </a:xfrm>
          <a:prstGeom prst="rect">
            <a:avLst/>
          </a:prstGeom>
          <a:noFill/>
        </p:spPr>
        <p:txBody>
          <a:bodyPr wrap="square" rtlCol="0">
            <a:spAutoFit/>
          </a:bodyPr>
          <a:lstStyle/>
          <a:p>
            <a:r>
              <a:rPr lang="en-US" sz="1600" dirty="0" smtClean="0"/>
              <a:t>Historical </a:t>
            </a:r>
            <a:r>
              <a:rPr lang="en-US" sz="1600" dirty="0" err="1" smtClean="0"/>
              <a:t>Classful</a:t>
            </a:r>
            <a:r>
              <a:rPr lang="en-US" sz="1600" dirty="0" smtClean="0"/>
              <a:t> Network Architecture</a:t>
            </a:r>
            <a:endParaRPr lang="en-US" sz="1600" dirty="0"/>
          </a:p>
        </p:txBody>
      </p:sp>
      <p:graphicFrame>
        <p:nvGraphicFramePr>
          <p:cNvPr id="11" name="Table 10"/>
          <p:cNvGraphicFramePr>
            <a:graphicFrameLocks noGrp="1"/>
          </p:cNvGraphicFramePr>
          <p:nvPr>
            <p:extLst>
              <p:ext uri="{D42A27DB-BD31-4B8C-83A1-F6EECF244321}">
                <p14:modId xmlns:p14="http://schemas.microsoft.com/office/powerpoint/2010/main" val="611832042"/>
              </p:ext>
            </p:extLst>
          </p:nvPr>
        </p:nvGraphicFramePr>
        <p:xfrm>
          <a:off x="304363" y="2719380"/>
          <a:ext cx="8595623" cy="1483360"/>
        </p:xfrm>
        <a:graphic>
          <a:graphicData uri="http://schemas.openxmlformats.org/drawingml/2006/table">
            <a:tbl>
              <a:tblPr firstRow="1" bandRow="1">
                <a:tableStyleId>{073A0DAA-6AF3-43AB-8588-CEC1D06C72B9}</a:tableStyleId>
              </a:tblPr>
              <a:tblGrid>
                <a:gridCol w="682192"/>
                <a:gridCol w="2875703"/>
                <a:gridCol w="5037728"/>
              </a:tblGrid>
              <a:tr h="370840">
                <a:tc>
                  <a:txBody>
                    <a:bodyPr/>
                    <a:lstStyle/>
                    <a:p>
                      <a:pPr algn="ctr"/>
                      <a:r>
                        <a:rPr lang="en-US" dirty="0" smtClean="0"/>
                        <a:t>Class</a:t>
                      </a:r>
                      <a:endParaRPr lang="en-US" dirty="0"/>
                    </a:p>
                  </a:txBody>
                  <a:tcPr/>
                </a:tc>
                <a:tc>
                  <a:txBody>
                    <a:bodyPr/>
                    <a:lstStyle/>
                    <a:p>
                      <a:pPr algn="ctr"/>
                      <a:r>
                        <a:rPr lang="en-US" dirty="0" smtClean="0"/>
                        <a:t>Address Range</a:t>
                      </a:r>
                      <a:endParaRPr lang="en-US" dirty="0"/>
                    </a:p>
                  </a:txBody>
                  <a:tcPr/>
                </a:tc>
                <a:tc>
                  <a:txBody>
                    <a:bodyPr/>
                    <a:lstStyle/>
                    <a:p>
                      <a:pPr algn="ctr"/>
                      <a:r>
                        <a:rPr lang="en-US" dirty="0" smtClean="0"/>
                        <a:t>Supports</a:t>
                      </a:r>
                      <a:endParaRPr lang="en-US" dirty="0"/>
                    </a:p>
                  </a:txBody>
                  <a:tcPr/>
                </a:tc>
              </a:tr>
              <a:tr h="370840">
                <a:tc>
                  <a:txBody>
                    <a:bodyPr/>
                    <a:lstStyle/>
                    <a:p>
                      <a:pPr algn="ctr"/>
                      <a:r>
                        <a:rPr lang="en-US" dirty="0" smtClean="0"/>
                        <a:t>A</a:t>
                      </a:r>
                      <a:endParaRPr lang="en-US" dirty="0"/>
                    </a:p>
                  </a:txBody>
                  <a:tcPr/>
                </a:tc>
                <a:tc>
                  <a:txBody>
                    <a:bodyPr/>
                    <a:lstStyle/>
                    <a:p>
                      <a:pPr algn="ctr"/>
                      <a:r>
                        <a:rPr lang="en-US" b="1" dirty="0" smtClean="0">
                          <a:solidFill>
                            <a:srgbClr val="FF0000"/>
                          </a:solidFill>
                        </a:rPr>
                        <a:t>1</a:t>
                      </a:r>
                      <a:r>
                        <a:rPr lang="en-US" dirty="0" smtClean="0"/>
                        <a:t>.</a:t>
                      </a:r>
                      <a:r>
                        <a:rPr lang="en-US" b="1" dirty="0" smtClean="0">
                          <a:solidFill>
                            <a:srgbClr val="0000FF"/>
                          </a:solidFill>
                        </a:rPr>
                        <a:t>0.0.1</a:t>
                      </a:r>
                      <a:r>
                        <a:rPr lang="en-US" baseline="0" dirty="0" smtClean="0"/>
                        <a:t> – </a:t>
                      </a:r>
                      <a:r>
                        <a:rPr lang="en-US" b="1" baseline="0" dirty="0" smtClean="0">
                          <a:solidFill>
                            <a:srgbClr val="FF0000"/>
                          </a:solidFill>
                        </a:rPr>
                        <a:t>126</a:t>
                      </a:r>
                      <a:r>
                        <a:rPr lang="en-US" baseline="0" dirty="0" smtClean="0"/>
                        <a:t>.</a:t>
                      </a:r>
                      <a:r>
                        <a:rPr lang="en-US" b="1" baseline="0" dirty="0" smtClean="0">
                          <a:solidFill>
                            <a:srgbClr val="0000FF"/>
                          </a:solidFill>
                        </a:rPr>
                        <a:t>255.255.254</a:t>
                      </a:r>
                      <a:endParaRPr lang="en-US" b="1" dirty="0">
                        <a:solidFill>
                          <a:srgbClr val="0000FF"/>
                        </a:solidFill>
                      </a:endParaRPr>
                    </a:p>
                  </a:txBody>
                  <a:tcPr/>
                </a:tc>
                <a:tc>
                  <a:txBody>
                    <a:bodyPr/>
                    <a:lstStyle/>
                    <a:p>
                      <a:pPr algn="ctr"/>
                      <a:r>
                        <a:rPr lang="en-US" dirty="0" smtClean="0"/>
                        <a:t>16 mil.</a:t>
                      </a:r>
                      <a:r>
                        <a:rPr lang="en-US" baseline="0" dirty="0" smtClean="0"/>
                        <a:t> hosts on each of </a:t>
                      </a:r>
                      <a:r>
                        <a:rPr lang="en-US" baseline="0" smtClean="0"/>
                        <a:t>the </a:t>
                      </a:r>
                      <a:r>
                        <a:rPr lang="en-US" baseline="0" smtClean="0"/>
                        <a:t>126 </a:t>
                      </a:r>
                      <a:r>
                        <a:rPr lang="en-US" baseline="0" dirty="0" smtClean="0"/>
                        <a:t>networks</a:t>
                      </a:r>
                      <a:endParaRPr lang="en-US" dirty="0"/>
                    </a:p>
                  </a:txBody>
                  <a:tcPr/>
                </a:tc>
              </a:tr>
              <a:tr h="370840">
                <a:tc>
                  <a:txBody>
                    <a:bodyPr/>
                    <a:lstStyle/>
                    <a:p>
                      <a:pPr algn="ctr"/>
                      <a:r>
                        <a:rPr lang="en-US" dirty="0" smtClean="0"/>
                        <a:t>B</a:t>
                      </a:r>
                      <a:endParaRPr lang="en-US" dirty="0"/>
                    </a:p>
                  </a:txBody>
                  <a:tcPr/>
                </a:tc>
                <a:tc>
                  <a:txBody>
                    <a:bodyPr/>
                    <a:lstStyle/>
                    <a:p>
                      <a:pPr algn="ctr"/>
                      <a:r>
                        <a:rPr lang="en-US" b="1" dirty="0" smtClean="0">
                          <a:solidFill>
                            <a:srgbClr val="FF0000"/>
                          </a:solidFill>
                        </a:rPr>
                        <a:t>128.1</a:t>
                      </a:r>
                      <a:r>
                        <a:rPr lang="en-US" dirty="0" smtClean="0"/>
                        <a:t>.</a:t>
                      </a:r>
                      <a:r>
                        <a:rPr lang="en-US" b="1" dirty="0" smtClean="0">
                          <a:solidFill>
                            <a:srgbClr val="0000FF"/>
                          </a:solidFill>
                        </a:rPr>
                        <a:t>0.1</a:t>
                      </a:r>
                      <a:r>
                        <a:rPr lang="en-US" dirty="0" smtClean="0"/>
                        <a:t> – </a:t>
                      </a:r>
                      <a:r>
                        <a:rPr lang="en-US" b="1" dirty="0" smtClean="0">
                          <a:solidFill>
                            <a:srgbClr val="FF0000"/>
                          </a:solidFill>
                        </a:rPr>
                        <a:t>191.255</a:t>
                      </a:r>
                      <a:r>
                        <a:rPr lang="en-US" dirty="0" smtClean="0"/>
                        <a:t>.</a:t>
                      </a:r>
                      <a:r>
                        <a:rPr lang="en-US" b="1" dirty="0" smtClean="0">
                          <a:solidFill>
                            <a:srgbClr val="0000FF"/>
                          </a:solidFill>
                        </a:rPr>
                        <a:t>255.254</a:t>
                      </a:r>
                      <a:endParaRPr lang="en-US" b="1" dirty="0">
                        <a:solidFill>
                          <a:srgbClr val="0000FF"/>
                        </a:solidFill>
                      </a:endParaRPr>
                    </a:p>
                  </a:txBody>
                  <a:tcPr/>
                </a:tc>
                <a:tc>
                  <a:txBody>
                    <a:bodyPr/>
                    <a:lstStyle/>
                    <a:p>
                      <a:pPr algn="ctr"/>
                      <a:r>
                        <a:rPr lang="en-US" dirty="0" smtClean="0"/>
                        <a:t>65,000 hosts on each of the 16,000 networks</a:t>
                      </a:r>
                      <a:endParaRPr lang="en-US" dirty="0"/>
                    </a:p>
                  </a:txBody>
                  <a:tcPr/>
                </a:tc>
              </a:tr>
              <a:tr h="370840">
                <a:tc>
                  <a:txBody>
                    <a:bodyPr/>
                    <a:lstStyle/>
                    <a:p>
                      <a:pPr algn="ctr"/>
                      <a:r>
                        <a:rPr lang="en-US" dirty="0" smtClean="0"/>
                        <a:t>C</a:t>
                      </a:r>
                      <a:endParaRPr lang="en-US" dirty="0"/>
                    </a:p>
                  </a:txBody>
                  <a:tcPr/>
                </a:tc>
                <a:tc>
                  <a:txBody>
                    <a:bodyPr/>
                    <a:lstStyle/>
                    <a:p>
                      <a:pPr algn="ctr"/>
                      <a:r>
                        <a:rPr lang="en-US" b="1" dirty="0" smtClean="0">
                          <a:solidFill>
                            <a:srgbClr val="FF0000"/>
                          </a:solidFill>
                        </a:rPr>
                        <a:t>192.0.1</a:t>
                      </a:r>
                      <a:r>
                        <a:rPr lang="en-US" dirty="0" smtClean="0"/>
                        <a:t>.</a:t>
                      </a:r>
                      <a:r>
                        <a:rPr lang="en-US" b="1" dirty="0" smtClean="0">
                          <a:solidFill>
                            <a:srgbClr val="0000FF"/>
                          </a:solidFill>
                        </a:rPr>
                        <a:t>1</a:t>
                      </a:r>
                      <a:r>
                        <a:rPr lang="en-US" dirty="0" smtClean="0"/>
                        <a:t> – </a:t>
                      </a:r>
                      <a:r>
                        <a:rPr lang="en-US" b="1" dirty="0" smtClean="0">
                          <a:solidFill>
                            <a:srgbClr val="FF0000"/>
                          </a:solidFill>
                        </a:rPr>
                        <a:t>223.255.254</a:t>
                      </a:r>
                      <a:r>
                        <a:rPr lang="en-US" dirty="0" smtClean="0"/>
                        <a:t>.</a:t>
                      </a:r>
                      <a:r>
                        <a:rPr lang="en-US" b="1" dirty="0" smtClean="0">
                          <a:solidFill>
                            <a:srgbClr val="0000FF"/>
                          </a:solidFill>
                        </a:rPr>
                        <a:t>254</a:t>
                      </a:r>
                      <a:endParaRPr lang="en-US" b="1" dirty="0">
                        <a:solidFill>
                          <a:srgbClr val="0000FF"/>
                        </a:solidFill>
                      </a:endParaRPr>
                    </a:p>
                  </a:txBody>
                  <a:tcPr/>
                </a:tc>
                <a:tc>
                  <a:txBody>
                    <a:bodyPr/>
                    <a:lstStyle/>
                    <a:p>
                      <a:pPr algn="ctr"/>
                      <a:r>
                        <a:rPr lang="en-US" dirty="0" smtClean="0"/>
                        <a:t>254 hosts on each of the 2 million networks</a:t>
                      </a:r>
                      <a:endParaRPr lang="en-US" dirty="0"/>
                    </a:p>
                  </a:txBody>
                  <a:tcPr/>
                </a:tc>
              </a:tr>
            </a:tbl>
          </a:graphicData>
        </a:graphic>
      </p:graphicFrame>
    </p:spTree>
    <p:extLst>
      <p:ext uri="{BB962C8B-B14F-4D97-AF65-F5344CB8AC3E}">
        <p14:creationId xmlns:p14="http://schemas.microsoft.com/office/powerpoint/2010/main" val="176316093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Classless Inter-Domain Routing (CIDR)</a:t>
            </a:r>
            <a:endParaRPr lang="en-US" dirty="0"/>
          </a:p>
        </p:txBody>
      </p:sp>
      <p:sp>
        <p:nvSpPr>
          <p:cNvPr id="3" name="Content Placeholder 2"/>
          <p:cNvSpPr>
            <a:spLocks noGrp="1"/>
          </p:cNvSpPr>
          <p:nvPr>
            <p:ph idx="1"/>
          </p:nvPr>
        </p:nvSpPr>
        <p:spPr/>
        <p:txBody>
          <a:bodyPr>
            <a:normAutofit/>
          </a:bodyPr>
          <a:lstStyle/>
          <a:p>
            <a:pPr algn="just"/>
            <a:r>
              <a:rPr lang="en-US" sz="4000" dirty="0" err="1" smtClean="0"/>
              <a:t>Classful</a:t>
            </a:r>
            <a:r>
              <a:rPr lang="en-US" sz="4000" dirty="0" smtClean="0"/>
              <a:t> network lacks scalability in the face of rapid expansion of the network</a:t>
            </a:r>
          </a:p>
        </p:txBody>
      </p:sp>
      <p:pic>
        <p:nvPicPr>
          <p:cNvPr id="5" name="Picture 4"/>
          <p:cNvPicPr>
            <a:picLocks noChangeAspect="1"/>
          </p:cNvPicPr>
          <p:nvPr/>
        </p:nvPicPr>
        <p:blipFill>
          <a:blip r:embed="rId3"/>
          <a:stretch>
            <a:fillRect/>
          </a:stretch>
        </p:blipFill>
        <p:spPr>
          <a:xfrm>
            <a:off x="2999608" y="2941983"/>
            <a:ext cx="3789196" cy="3734279"/>
          </a:xfrm>
          <a:prstGeom prst="rect">
            <a:avLst/>
          </a:prstGeom>
        </p:spPr>
      </p:pic>
    </p:spTree>
    <p:extLst>
      <p:ext uri="{BB962C8B-B14F-4D97-AF65-F5344CB8AC3E}">
        <p14:creationId xmlns:p14="http://schemas.microsoft.com/office/powerpoint/2010/main" val="42506301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15478</TotalTime>
  <Words>1886</Words>
  <Application>Microsoft Macintosh PowerPoint</Application>
  <PresentationFormat>On-screen Show (4:3)</PresentationFormat>
  <Paragraphs>349</Paragraphs>
  <Slides>36</Slides>
  <Notes>22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36</vt:i4>
      </vt:variant>
    </vt:vector>
  </HeadingPairs>
  <TitlesOfParts>
    <vt:vector size="41" baseType="lpstr">
      <vt:lpstr>Calibri</vt:lpstr>
      <vt:lpstr>Monotype Sorts</vt:lpstr>
      <vt:lpstr>ＭＳ Ｐゴシック</vt:lpstr>
      <vt:lpstr>Arial</vt:lpstr>
      <vt:lpstr>Office Theme</vt:lpstr>
      <vt:lpstr>Networking Basics</vt:lpstr>
      <vt:lpstr>PowerPoint Presentation</vt:lpstr>
      <vt:lpstr>MAC Address</vt:lpstr>
      <vt:lpstr>MAC Address</vt:lpstr>
      <vt:lpstr>IP Address</vt:lpstr>
      <vt:lpstr>Versions of IP Addressing</vt:lpstr>
      <vt:lpstr>PowerPoint Presentation</vt:lpstr>
      <vt:lpstr>IPv4 Network Ranges</vt:lpstr>
      <vt:lpstr>Classless Inter-Domain Routing (CIDR)</vt:lpstr>
      <vt:lpstr>IP address vs. MAC address</vt:lpstr>
      <vt:lpstr>Network Connection Details</vt:lpstr>
      <vt:lpstr>Network Connection Details</vt:lpstr>
      <vt:lpstr>PowerPoint Presentation</vt:lpstr>
      <vt:lpstr>TCP/IP</vt:lpstr>
      <vt:lpstr>Network Packets</vt:lpstr>
      <vt:lpstr>Packet Encapsulation</vt:lpstr>
      <vt:lpstr>ARP</vt:lpstr>
      <vt:lpstr>ARP</vt:lpstr>
      <vt:lpstr>ICMP</vt:lpstr>
      <vt:lpstr>ICMP</vt:lpstr>
      <vt:lpstr>ICMP Security</vt:lpstr>
      <vt:lpstr>Transport Layer</vt:lpstr>
      <vt:lpstr>Port Number</vt:lpstr>
      <vt:lpstr>TCP/IP</vt:lpstr>
      <vt:lpstr>TCP</vt:lpstr>
      <vt:lpstr>TCP</vt:lpstr>
      <vt:lpstr>TCP</vt:lpstr>
      <vt:lpstr>UDP</vt:lpstr>
      <vt:lpstr>DHCP</vt:lpstr>
      <vt:lpstr>PowerPoint Presentation</vt:lpstr>
      <vt:lpstr>DHCP Security</vt:lpstr>
      <vt:lpstr>The Domain Name System</vt:lpstr>
      <vt:lpstr>DNS</vt:lpstr>
      <vt:lpstr>Domain Name Service</vt:lpstr>
      <vt:lpstr>DNS Protocol</vt:lpstr>
      <vt:lpstr>Example</vt:lpstr>
    </vt:vector>
  </TitlesOfParts>
  <Company/>
  <LinksUpToDate>false</LinksUpToDate>
  <SharedDoc>false</SharedDoc>
  <HyperlinksChanged>false</HyperlinksChanged>
  <AppVersion>15.0030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Alex</dc:creator>
  <cp:lastModifiedBy>Ou, Xinming</cp:lastModifiedBy>
  <cp:revision>112</cp:revision>
  <dcterms:created xsi:type="dcterms:W3CDTF">2013-02-17T20:10:20Z</dcterms:created>
  <dcterms:modified xsi:type="dcterms:W3CDTF">2017-01-17T20:16:39Z</dcterms:modified>
</cp:coreProperties>
</file>

<file path=docProps/thumbnail.jpeg>
</file>